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  <p:sldMasterId id="2147483856" r:id="rId5"/>
    <p:sldMasterId id="2147484026" r:id="rId6"/>
    <p:sldMasterId id="2147484103" r:id="rId7"/>
    <p:sldMasterId id="2147484304" r:id="rId8"/>
    <p:sldMasterId id="2147484313" r:id="rId9"/>
    <p:sldMasterId id="2147484327" r:id="rId10"/>
    <p:sldMasterId id="2147484336" r:id="rId11"/>
    <p:sldMasterId id="2147484345" r:id="rId12"/>
    <p:sldMasterId id="2147484386" r:id="rId13"/>
  </p:sldMasterIdLst>
  <p:notesMasterIdLst>
    <p:notesMasterId r:id="rId52"/>
  </p:notesMasterIdLst>
  <p:sldIdLst>
    <p:sldId id="2147474249" r:id="rId14"/>
    <p:sldId id="5159" r:id="rId15"/>
    <p:sldId id="2147474335" r:id="rId16"/>
    <p:sldId id="2147474351" r:id="rId17"/>
    <p:sldId id="2147474357" r:id="rId18"/>
    <p:sldId id="2147474263" r:id="rId19"/>
    <p:sldId id="5060" r:id="rId20"/>
    <p:sldId id="2147474358" r:id="rId21"/>
    <p:sldId id="2147474359" r:id="rId22"/>
    <p:sldId id="2147474286" r:id="rId23"/>
    <p:sldId id="2147474390" r:id="rId24"/>
    <p:sldId id="2147474363" r:id="rId25"/>
    <p:sldId id="2147474391" r:id="rId26"/>
    <p:sldId id="5189" r:id="rId27"/>
    <p:sldId id="5190" r:id="rId28"/>
    <p:sldId id="2147474420" r:id="rId29"/>
    <p:sldId id="2147474425" r:id="rId30"/>
    <p:sldId id="2147474426" r:id="rId31"/>
    <p:sldId id="2147474364" r:id="rId32"/>
    <p:sldId id="2147474427" r:id="rId33"/>
    <p:sldId id="2147474366" r:id="rId34"/>
    <p:sldId id="2147474368" r:id="rId35"/>
    <p:sldId id="2147474242" r:id="rId36"/>
    <p:sldId id="2147474369" r:id="rId37"/>
    <p:sldId id="2147474374" r:id="rId38"/>
    <p:sldId id="5160" r:id="rId39"/>
    <p:sldId id="2147474343" r:id="rId40"/>
    <p:sldId id="2147474344" r:id="rId41"/>
    <p:sldId id="5171" r:id="rId42"/>
    <p:sldId id="2147474204" r:id="rId43"/>
    <p:sldId id="675" r:id="rId44"/>
    <p:sldId id="2147474206" r:id="rId45"/>
    <p:sldId id="2147474207" r:id="rId46"/>
    <p:sldId id="2147474208" r:id="rId47"/>
    <p:sldId id="2147474243" r:id="rId48"/>
    <p:sldId id="2147474387" r:id="rId49"/>
    <p:sldId id="2147474434" r:id="rId50"/>
    <p:sldId id="5002" r:id="rId5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AB2F78-82AE-B11C-CD89-D688F44E23BD}" name="Tindall, Kelly" initials="TK" userId="S::tindall.kelly@epa.gov::66328a3b-d5f8-482e-a1ee-f30ff302b6d5" providerId="AD"/>
  <p188:author id="{FBDEDDCA-65AD-B62F-39C2-05B0F00114CC}" name="Farruggia, Frank (he/him/his)" initials="FF(" userId="S::Farruggia.Frank@epa.gov::d5730000-0479-4c1b-89a6-4dc80bbb3c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E8E8E8"/>
    <a:srgbClr val="ECECEC"/>
    <a:srgbClr val="C1EFF1"/>
    <a:srgbClr val="F9C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2FA3F8-62E1-446D-AD16-EF6A0BD5B1E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D526D7-0DF4-4E68-A28D-DF704252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8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8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75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38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526D7-0DF4-4E68-A28D-DF7042525F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2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26D7-0DF4-4E68-A28D-DF7042525F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4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51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8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7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6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even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8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2195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2195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605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6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363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40363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662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8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2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5827-6C3D-4C84-B909-BC0EF124BE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8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6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1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5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0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14297B-5462-467A-9254-F8743C59F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161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00F8580-FB29-4253-88F9-CC49D915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831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6" y="474764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9FB56-0081-8F47-78FB-997A33C0C518}"/>
              </a:ext>
            </a:extLst>
          </p:cNvPr>
          <p:cNvSpPr txBox="1"/>
          <p:nvPr userDrawn="1"/>
        </p:nvSpPr>
        <p:spPr>
          <a:xfrm>
            <a:off x="-266700" y="-819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FBF4F87-910E-31D6-9358-20FA9CA58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5676" y="4026076"/>
            <a:ext cx="2920648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0862D5FB-761C-E289-C086-F07EECF20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3315" y="4026076"/>
            <a:ext cx="4312485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0AD30D4-0C20-2CEB-07D0-0B98D860E8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6200" y="4026076"/>
            <a:ext cx="4312485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9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1F3405-8841-A74E-8D4F-7054309B4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8328"/>
            <a:ext cx="12192000" cy="651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B368E-069E-FF4E-90A6-C2F876D733FC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E0A6C-EB4B-5D42-B747-E5C112F416C2}"/>
              </a:ext>
            </a:extLst>
          </p:cNvPr>
          <p:cNvGrpSpPr/>
          <p:nvPr userDrawn="1"/>
        </p:nvGrpSpPr>
        <p:grpSpPr>
          <a:xfrm rot="10800000">
            <a:off x="0" y="5591686"/>
            <a:ext cx="3448046" cy="676304"/>
            <a:chOff x="8743954" y="5637474"/>
            <a:chExt cx="3448046" cy="6763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FA9FC6-5AD6-0B4A-9826-EBBF9DEBDF02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40EA04F9-541C-C941-84F5-D98D3CF96948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186C6-3E4C-3D4E-96C7-BD21BD70D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31" y="5633673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25E15-7EA7-7FCD-55E6-C9CC7A19CA99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760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204F4-34A9-2347-7FB7-AFCC6571F03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11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133D37-6BC9-D2AD-99AA-C5F81D925FB4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45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, option 5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158668B-3DB9-AA10-4696-659AE1F54410}"/>
              </a:ext>
            </a:extLst>
          </p:cNvPr>
          <p:cNvGrpSpPr/>
          <p:nvPr userDrawn="1"/>
        </p:nvGrpSpPr>
        <p:grpSpPr>
          <a:xfrm rot="10800000">
            <a:off x="0" y="54911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2B0640-AFB1-0F45-91F7-99E19184389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60C4E0-B15E-90DB-CB3C-4B3063864F81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16A95793-4923-87B1-5A0F-B7852BE8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1" y="5620769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105C7F1-5F79-693F-F5DC-5EF54AEAC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B1EBBD7-E480-ACC0-85D3-46E7D985F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49" y="810676"/>
            <a:ext cx="3195166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45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A200D3E-C2E4-36E0-6B9B-0412D7200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3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3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EAEC681-4C36-77A4-FC45-2391AABC3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8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15D7B93-E662-7321-90D6-05479882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0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5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565C0-A08D-BBEB-001D-147C46795B47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8668B-3DB9-AA10-4696-659AE1F54410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2B0640-AFB1-0F45-91F7-99E19184389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60C4E0-B15E-90DB-CB3C-4B3063864F81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8F342D9D-6333-15D2-2E85-AAE70B15A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D504DD-37B2-475F-A022-06A200CFD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8001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4253A895-EA03-E451-6772-4245FB18C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68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7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7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14FFFA30-4AC8-1C70-512E-46BF8B14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0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sion map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A69ED28-26C5-F844-9B2A-86C646065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4C7DEF0-6F46-C649-BE68-452A00B6E8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217" y="4302717"/>
            <a:ext cx="4027301" cy="1072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</a:t>
            </a:r>
          </a:p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Contact info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529BC-1BCC-5CCF-F3DF-66297BBB2B9A}"/>
              </a:ext>
            </a:extLst>
          </p:cNvPr>
          <p:cNvSpPr/>
          <p:nvPr userDrawn="1"/>
        </p:nvSpPr>
        <p:spPr>
          <a:xfrm>
            <a:off x="6282267" y="2878667"/>
            <a:ext cx="4368800" cy="10498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1292FD2-C0A8-7FAC-C817-CBD5F3D95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03" y="2987436"/>
            <a:ext cx="3870328" cy="8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24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sion map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28A5E3-D4F6-3D40-8C1B-ADE0EC2E5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C4D09D3-97BF-7B4D-85FA-BD8F76EF85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217" y="4302717"/>
            <a:ext cx="4027301" cy="1072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</a:t>
            </a:r>
          </a:p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Contact info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96DB2D-8BC8-7CED-DE2E-66F63F31CBF0}"/>
              </a:ext>
            </a:extLst>
          </p:cNvPr>
          <p:cNvSpPr/>
          <p:nvPr userDrawn="1"/>
        </p:nvSpPr>
        <p:spPr>
          <a:xfrm>
            <a:off x="6282267" y="2878667"/>
            <a:ext cx="4368800" cy="10498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51281E-25CE-1107-93A3-732A85CEA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03" y="2987436"/>
            <a:ext cx="3870328" cy="8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592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B1A0-6F96-46C7-A07E-4FBDFCBD4E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9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17451-A662-4B3A-A7DB-2B9543E543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3091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4297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21978355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27300765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1979240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20D6D4E-6B4D-4BC2-8144-33E0A705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41289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17708090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11831001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24388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B1A0-6F96-46C7-A07E-4FBDFCBD4E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lumns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9B60917-51D5-FB4F-805A-0921ACF9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6F6FAD-BB03-2F47-A85C-93D33C4A83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CAFA35C-A4E2-F9C5-3338-24E25D21D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53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161470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15393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049520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94036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3216569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68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146D2F-BB91-48A7-AC9D-E45E8DF88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0678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768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259273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910440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33058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193292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241611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0777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7" y="0"/>
            <a:ext cx="122004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1" y="5927726"/>
            <a:ext cx="5616000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6518" y="4035426"/>
            <a:ext cx="9596967" cy="4222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6619200" y="5929200"/>
            <a:ext cx="4506000" cy="360000"/>
          </a:xfrm>
        </p:spPr>
        <p:txBody>
          <a:bodyPr tIns="0" rIns="0" bIns="0" anchor="t">
            <a:normAutofit/>
          </a:bodyPr>
          <a:lstStyle>
            <a:lvl1pPr algn="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Classification: </a:t>
            </a:r>
            <a:r>
              <a:rPr lang="en-US">
                <a:latin typeface="+mn-lt"/>
                <a:ea typeface="Calibri" panose="020F0502020204030204" pitchFamily="34" charset="0"/>
              </a:rPr>
              <a:t>CONFIDENTIAL – FOR INTERNAL USE ONLY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667940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18" y="254000"/>
            <a:ext cx="11271249" cy="812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11" y="1214422"/>
            <a:ext cx="11279716" cy="47307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56217" y="6457183"/>
            <a:ext cx="7670800" cy="3762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</a:t>
            </a:r>
            <a:r>
              <a:rPr lang="en-US">
                <a:latin typeface="+mn-lt"/>
                <a:ea typeface="Calibri" panose="020F0502020204030204" pitchFamily="34" charset="0"/>
              </a:rPr>
              <a:t>CONFIDENTIAL – FOR INTERNAL USE ONLY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0270027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2200" b="1" cap="none" baseline="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44794340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BD5AC3-1C8C-4B05-999F-E6C4A9406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329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18" y="177800"/>
            <a:ext cx="11271249" cy="81280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417" y="1211263"/>
            <a:ext cx="55372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8" y="1211263"/>
            <a:ext cx="5539316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35390616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anchor="ctr" anchorCtr="0">
            <a:normAutofit/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905151718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74361541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557122092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75118521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572243548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37576794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7733" y="88901"/>
            <a:ext cx="281940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7418" y="88901"/>
            <a:ext cx="8257116" cy="5853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2807244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37312"/>
            <a:ext cx="2318048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fld id="{F4F17EBB-DE81-43DC-9B5A-5B368D0692A5}" type="datetimeFigureOut">
              <a:rPr lang="en-US" smtClean="0">
                <a:solidFill>
                  <a:prstClr val="black"/>
                </a:solidFill>
              </a:rPr>
              <a:pPr/>
              <a:t>2/1/2025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5799" y="6237312"/>
            <a:ext cx="3860800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3169" y="6237312"/>
            <a:ext cx="2062923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fld id="{14F6F03C-6373-4617-88EB-7907113252C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>
                <a:solidFill>
                  <a:srgbClr val="4E3D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 goes here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66748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>
                <a:solidFill>
                  <a:srgbClr val="4E3D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 goes here</a:t>
            </a:r>
            <a:endParaRPr lang="en-GB" sz="240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37312"/>
            <a:ext cx="2318048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fld id="{F4F17EBB-DE81-43DC-9B5A-5B368D0692A5}" type="datetimeFigureOut">
              <a:rPr lang="en-US" smtClean="0">
                <a:solidFill>
                  <a:prstClr val="black"/>
                </a:solidFill>
              </a:rPr>
              <a:pPr/>
              <a:t>2/1/2025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5799" y="6237312"/>
            <a:ext cx="3860800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3169" y="6237312"/>
            <a:ext cx="2062923" cy="21602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/>
              </a:defRPr>
            </a:lvl1pPr>
          </a:lstStyle>
          <a:p>
            <a:fld id="{14F6F03C-6373-4617-88EB-7907113252C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BCD99-5B78-4053-9D9A-C6DA273DE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7598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914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33398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658303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577945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719325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3632031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5016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0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2199B-C3A6-4477-88B9-99D5B22A4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506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033E-C4BB-4886-8EBA-85484A738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80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58509A-2E0C-4A73-A00F-2F130C699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4814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4346-D297-4A56-B08E-ADC37C3458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986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F3BB4-BE8D-4311-BFD5-45A95611D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208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120E6-61B7-498D-B075-69CCEE033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13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55DF6-528B-4009-8D04-0D0320A2B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681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7E14-6B7D-4CAF-9851-94CF6ABF6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846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AEC6F-ABE3-4052-8201-804D34AB8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619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F74D-0F64-48D9-8D73-B6E455BA7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582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5344-95F7-479C-A75C-693E2534D8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20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9E43-56BF-444F-A52E-2D92F926E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502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651FF-40E1-4713-BE8A-C72CB40B1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6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18E069-8079-4A5E-9B2F-75854CA36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25154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99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426132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087876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798040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789472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1841506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3378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49615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653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6315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7534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424325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44830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1713640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618076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9399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79347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D2EDBF5-5009-2948-9784-7DA38AE10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1004839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Title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0" y="3212863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3ACC2-DBD9-4642-9A8D-0B4BD01E2D0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639F53C-A1E6-B434-2084-C5D255A7F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273" y="5774672"/>
            <a:ext cx="3449696" cy="7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3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77A2049-2D96-C24B-A108-1229A8BA8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91AABBDD-BF23-D02F-1B12-960C48174F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7B865F5-76DE-DB47-846D-E60F0CC7B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B5FBB7DC-5381-5ED7-6921-360D23511D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9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C9A46F-5913-3744-ABE0-B7CC66557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24BF9A-3C7A-7549-8C74-291093A03C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4798FAB-43C0-A142-FFC7-738C999CD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AD9414-33E9-4B41-ADC7-7C3ABADE1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2632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9B60917-51D5-FB4F-805A-0921ACF9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6F6FAD-BB03-2F47-A85C-93D33C4A83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CAFA35C-A4E2-F9C5-3338-24E25D21D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21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338328"/>
            <a:ext cx="4692650" cy="6519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F792D-D7EA-1443-A0AA-F47A79E50497}"/>
              </a:ext>
            </a:extLst>
          </p:cNvPr>
          <p:cNvGrpSpPr/>
          <p:nvPr userDrawn="1"/>
        </p:nvGrpSpPr>
        <p:grpSpPr>
          <a:xfrm>
            <a:off x="8743954" y="5731247"/>
            <a:ext cx="3448046" cy="676304"/>
            <a:chOff x="8743954" y="5637474"/>
            <a:chExt cx="3448046" cy="6763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5914FF-9263-024A-A9F3-CEB7B3BB251F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3B1F92-C7ED-3C45-8F22-210A592E6824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6ED4F5-81EF-324D-958E-EDABB8E17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93958" y="5773234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80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6809" y="1258494"/>
            <a:ext cx="469265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B97A47D-6708-DF13-416D-089381071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551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0319" y="2647950"/>
            <a:ext cx="4841681" cy="41798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970F9B56-96FA-0F2C-FE1B-985C6A530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0319" y="357378"/>
            <a:ext cx="4841681" cy="21381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01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0319" y="376428"/>
            <a:ext cx="4841681" cy="41798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677F1AF-FBEF-645F-EB76-E65DB0E2B2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0319" y="4719828"/>
            <a:ext cx="4841681" cy="21381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52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9165" y="359445"/>
            <a:ext cx="5292836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9162" y="3697493"/>
            <a:ext cx="5292837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5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338328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71FB967-2F1A-B465-D98E-C534F256AE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99350" y="2556587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CEEF468-84A4-252D-07A8-03C399DB4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9350" y="4700778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041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2" y="359445"/>
            <a:ext cx="2828925" cy="64985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697493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3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2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61D777D-C382-3447-AC39-A16494E99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3112" y="3697494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697493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C2CDAB6-12DC-2DB9-6F79-E199D95384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1451" y="488016"/>
            <a:ext cx="11841290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6FFBEB-32D3-4857-A174-86F05FB32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29124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9260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C2CDAB6-12DC-2DB9-6F79-E199D95384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5995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442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6" y="474764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23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1879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73622F8-47B8-9431-7F3A-2BDAD288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5285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82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2629" y="47484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38F8AF27-8CEA-0640-0949-5D23A57E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1715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FD0D00F-3515-2DA1-ABA9-C99C6FD269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5653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414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7" y="474764"/>
            <a:ext cx="2827338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22FB1C9-505F-6440-8531-B0CB067FCD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8733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71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E9FE5B3-8B78-DD1B-ED86-37972FFCC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9267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D5B59D1-DE09-B511-4493-058ED9B73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9267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310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0222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0222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94B4D0B-92D2-11A7-56F4-A15F9068AE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9803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C9B441-8C73-069F-3CAE-767CC3BC33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803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13650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912D98-7573-B643-A230-28D3405357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963E0D0-AE9D-C04F-AC6D-EFC88B541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8367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685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E9FE5B3-8B78-DD1B-ED86-37972FFCC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9267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D5B59D1-DE09-B511-4493-058ED9B73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9267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C8E119-5A63-49B1-2F52-7CB633DD5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F7212CA-C6EB-EA12-016F-DD3F77B750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C6E529C-47CA-CD10-BA36-AEF390B7DF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E1102BF-B256-9E35-D6DC-8F87D0A28B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66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6EB24E3-23EC-A34C-8023-2E0A264E50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912D98-7573-B643-A230-28D3405357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CE034BE-597C-FF4C-833C-C751DD712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963E0D0-AE9D-C04F-AC6D-EFC88B541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8367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0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41" Type="http://schemas.openxmlformats.org/officeDocument/2006/relationships/theme" Target="../theme/theme9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3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3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3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E0B52-8297-48AD-B39D-59BC61BD56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Ø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6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5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pt_land_print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73789"/>
            <a:ext cx="12192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7418" y="88900"/>
            <a:ext cx="11271249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7418" y="1211263"/>
            <a:ext cx="11279716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en-US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56217" y="6458411"/>
            <a:ext cx="76708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25" algn="l"/>
              </a:tabLst>
              <a:defRPr sz="800" b="0"/>
            </a:lvl1pPr>
          </a:lstStyle>
          <a:p>
            <a:pPr>
              <a:defRPr/>
            </a:pPr>
            <a:r>
              <a:rPr lang="en-US"/>
              <a:t>Classification: </a:t>
            </a:r>
            <a:r>
              <a:rPr lang="en-US">
                <a:latin typeface="+mn-lt"/>
                <a:ea typeface="Calibri" panose="020F0502020204030204" pitchFamily="34" charset="0"/>
              </a:rPr>
              <a:t>CONFIDENTIAL – FOR INTERNAL USE ONLY </a:t>
            </a:r>
            <a:endParaRPr lang="en-US">
              <a:latin typeface="+mn-lt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1584" y="6483350"/>
            <a:ext cx="742949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Aft>
                <a:spcPts val="600"/>
              </a:spcAft>
              <a:tabLst>
                <a:tab pos="441325" algn="l"/>
              </a:tabLst>
              <a:defRPr/>
            </a:pPr>
            <a:fld id="{974B40FB-612E-435B-B627-187A21F7DD64}" type="slidenum">
              <a:rPr lang="en-US" sz="1200"/>
              <a:pPr eaLnBrk="0" hangingPunct="0">
                <a:spcAft>
                  <a:spcPts val="600"/>
                </a:spcAft>
                <a:tabLst>
                  <a:tab pos="441325" algn="l"/>
                </a:tabLst>
                <a:defRPr/>
              </a:pPr>
              <a:t>‹#›</a:t>
            </a:fld>
            <a:r>
              <a:rPr lang="en-US" sz="1200"/>
              <a:t>	</a:t>
            </a:r>
          </a:p>
        </p:txBody>
      </p:sp>
      <p:pic>
        <p:nvPicPr>
          <p:cNvPr id="3079" name="Picture 8" descr="new logo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434" y="6403975"/>
            <a:ext cx="15663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15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</p:sldLayoutIdLst>
  <p:transition>
    <p:wipe dir="r"/>
  </p:transition>
  <p:hf sldNum="0" hdr="0" dt="0"/>
  <p:txStyles>
    <p:titleStyle>
      <a:lvl1pPr algn="l" defTabSz="957263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676275" indent="-27622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rgbClr val="000000"/>
          </a:solidFill>
          <a:latin typeface="+mn-lt"/>
        </a:defRPr>
      </a:lvl2pPr>
      <a:lvl3pPr marL="1144588" indent="-287338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3pPr>
      <a:lvl4pPr marL="1619250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rgbClr val="000000"/>
          </a:solidFill>
          <a:latin typeface="+mn-lt"/>
        </a:defRPr>
      </a:lvl4pPr>
      <a:lvl5pPr marL="20939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5pPr>
      <a:lvl6pPr marL="25511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3333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8F1C5F-D442-4B97-A881-F01A731A8B4D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76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  <p:sldLayoutId id="2147484359" r:id="rId14"/>
    <p:sldLayoutId id="2147484360" r:id="rId15"/>
    <p:sldLayoutId id="2147484361" r:id="rId16"/>
    <p:sldLayoutId id="2147484362" r:id="rId17"/>
    <p:sldLayoutId id="2147484363" r:id="rId18"/>
    <p:sldLayoutId id="2147484364" r:id="rId19"/>
    <p:sldLayoutId id="2147484365" r:id="rId20"/>
    <p:sldLayoutId id="2147484366" r:id="rId21"/>
    <p:sldLayoutId id="2147484367" r:id="rId22"/>
    <p:sldLayoutId id="2147484368" r:id="rId23"/>
    <p:sldLayoutId id="2147484369" r:id="rId24"/>
    <p:sldLayoutId id="2147484370" r:id="rId25"/>
    <p:sldLayoutId id="2147484371" r:id="rId26"/>
    <p:sldLayoutId id="2147484372" r:id="rId27"/>
    <p:sldLayoutId id="2147484373" r:id="rId28"/>
    <p:sldLayoutId id="2147484374" r:id="rId29"/>
    <p:sldLayoutId id="2147484375" r:id="rId30"/>
    <p:sldLayoutId id="2147484376" r:id="rId31"/>
    <p:sldLayoutId id="2147484377" r:id="rId32"/>
    <p:sldLayoutId id="2147484378" r:id="rId33"/>
    <p:sldLayoutId id="2147484379" r:id="rId34"/>
    <p:sldLayoutId id="2147484380" r:id="rId35"/>
    <p:sldLayoutId id="2147484381" r:id="rId36"/>
    <p:sldLayoutId id="2147484382" r:id="rId37"/>
    <p:sldLayoutId id="2147484383" r:id="rId38"/>
    <p:sldLayoutId id="2147484384" r:id="rId39"/>
    <p:sldLayoutId id="2147484385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esticides/mitigation-men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hyperlink" Target="http://extension.uga.edu/index.cf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1.png"/><Relationship Id="rId11" Type="http://schemas.openxmlformats.org/officeDocument/2006/relationships/image" Target="../media/image32.emf"/><Relationship Id="rId5" Type="http://schemas.openxmlformats.org/officeDocument/2006/relationships/image" Target="../media/image80.jpeg"/><Relationship Id="rId10" Type="http://schemas.openxmlformats.org/officeDocument/2006/relationships/image" Target="../media/image39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B84A3-F9C6-5469-78E8-B6022AC20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9" y="1499803"/>
            <a:ext cx="3776359" cy="4201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293BC1-34B9-40A9-B02E-1204FBAE224A}"/>
              </a:ext>
            </a:extLst>
          </p:cNvPr>
          <p:cNvSpPr txBox="1"/>
          <p:nvPr/>
        </p:nvSpPr>
        <p:spPr>
          <a:xfrm>
            <a:off x="3936316" y="5438999"/>
            <a:ext cx="431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Stanley Culpepper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University of Georgia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Tifton,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FDCDB-F452-4E11-B27D-6049574C2EC8}"/>
              </a:ext>
            </a:extLst>
          </p:cNvPr>
          <p:cNvSpPr txBox="1"/>
          <p:nvPr/>
        </p:nvSpPr>
        <p:spPr>
          <a:xfrm>
            <a:off x="2516411" y="351434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B9DAB-7DC7-BFE3-1935-FE6C3BF22C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032" y="1597107"/>
            <a:ext cx="2767476" cy="3155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095917-074C-85C3-7267-843127101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604" y="1546475"/>
            <a:ext cx="2974158" cy="2974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9069A-F7DA-EEE9-FE44-66B8060FC431}"/>
              </a:ext>
            </a:extLst>
          </p:cNvPr>
          <p:cNvSpPr txBox="1"/>
          <p:nvPr/>
        </p:nvSpPr>
        <p:spPr>
          <a:xfrm>
            <a:off x="222484" y="4752922"/>
            <a:ext cx="17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Woodland, NC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BC6749-65AC-FE73-824E-0AA862650260}"/>
              </a:ext>
            </a:extLst>
          </p:cNvPr>
          <p:cNvCxnSpPr>
            <a:cxnSpLocks/>
          </p:cNvCxnSpPr>
          <p:nvPr/>
        </p:nvCxnSpPr>
        <p:spPr>
          <a:xfrm flipV="1">
            <a:off x="-16012" y="1299589"/>
            <a:ext cx="12192000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3FDD55-79E8-3680-7B82-4C4B4D84B398}"/>
              </a:ext>
            </a:extLst>
          </p:cNvPr>
          <p:cNvSpPr txBox="1"/>
          <p:nvPr/>
        </p:nvSpPr>
        <p:spPr>
          <a:xfrm>
            <a:off x="0" y="42407"/>
            <a:ext cx="12192000" cy="126188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1" kern="0" dirty="0">
                <a:solidFill>
                  <a:srgbClr val="FFFF00"/>
                </a:solidFill>
                <a:latin typeface="Arial"/>
                <a:cs typeface="Calibri Light" panose="020F0302020204030204" pitchFamily="34" charset="0"/>
              </a:rPr>
              <a:t>Family Farms, The Endangered Species Act, and The Environment</a:t>
            </a:r>
            <a:endParaRPr kumimoji="0" lang="en-US" sz="3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Calibri Light" panose="020F0302020204030204" pitchFamily="34" charset="0"/>
            </a:endParaRPr>
          </a:p>
        </p:txBody>
      </p:sp>
      <p:pic>
        <p:nvPicPr>
          <p:cNvPr id="12" name="Picture 2" descr="field">
            <a:extLst>
              <a:ext uri="{FF2B5EF4-FFF2-40B4-BE49-F238E27FC236}">
                <a16:creationId xmlns:a16="http://schemas.microsoft.com/office/drawing/2014/main" id="{7CEF96E3-FDE6-4A89-2D6F-92C8915C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bright="-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0366" y="5122254"/>
            <a:ext cx="1851938" cy="1676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642FD2-C8C3-DAFB-94BF-C509A7FF5F35}"/>
              </a:ext>
            </a:extLst>
          </p:cNvPr>
          <p:cNvSpPr txBox="1"/>
          <p:nvPr/>
        </p:nvSpPr>
        <p:spPr>
          <a:xfrm>
            <a:off x="9206792" y="6386920"/>
            <a:ext cx="17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Alan York</a:t>
            </a:r>
          </a:p>
        </p:txBody>
      </p:sp>
    </p:spTree>
    <p:extLst>
      <p:ext uri="{BB962C8B-B14F-4D97-AF65-F5344CB8AC3E}">
        <p14:creationId xmlns:p14="http://schemas.microsoft.com/office/powerpoint/2010/main" val="199496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Up 22">
            <a:extLst>
              <a:ext uri="{FF2B5EF4-FFF2-40B4-BE49-F238E27FC236}">
                <a16:creationId xmlns:a16="http://schemas.microsoft.com/office/drawing/2014/main" id="{1BBAE21E-E41A-A320-70B2-0EC95A105879}"/>
              </a:ext>
            </a:extLst>
          </p:cNvPr>
          <p:cNvSpPr/>
          <p:nvPr/>
        </p:nvSpPr>
        <p:spPr>
          <a:xfrm rot="5400000">
            <a:off x="4161173" y="2896786"/>
            <a:ext cx="234779" cy="422080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36577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Herbicide Strategy Evolves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BF695-3A9B-5E75-83A0-F2577F9AA5A3}"/>
              </a:ext>
            </a:extLst>
          </p:cNvPr>
          <p:cNvSpPr/>
          <p:nvPr/>
        </p:nvSpPr>
        <p:spPr>
          <a:xfrm>
            <a:off x="2144886" y="1320800"/>
            <a:ext cx="4220806" cy="3622069"/>
          </a:xfrm>
          <a:prstGeom prst="rect">
            <a:avLst/>
          </a:prstGeom>
          <a:solidFill>
            <a:srgbClr val="C1EF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7B6BF-1129-5F4C-114F-FB6E90CECF33}"/>
              </a:ext>
            </a:extLst>
          </p:cNvPr>
          <p:cNvSpPr txBox="1"/>
          <p:nvPr/>
        </p:nvSpPr>
        <p:spPr>
          <a:xfrm>
            <a:off x="23090" y="2153749"/>
            <a:ext cx="208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for the farm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20AB3-DAED-F8D8-C05C-F538C1EC71CB}"/>
              </a:ext>
            </a:extLst>
          </p:cNvPr>
          <p:cNvSpPr txBox="1"/>
          <p:nvPr/>
        </p:nvSpPr>
        <p:spPr>
          <a:xfrm>
            <a:off x="2983341" y="5106770"/>
            <a:ext cx="2600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Complexity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303BF-478B-3FCB-63F7-F7B9EA6FD792}"/>
              </a:ext>
            </a:extLst>
          </p:cNvPr>
          <p:cNvSpPr txBox="1"/>
          <p:nvPr/>
        </p:nvSpPr>
        <p:spPr>
          <a:xfrm>
            <a:off x="6629139" y="1186564"/>
            <a:ext cx="55628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by field (not farm)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by product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by crop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Challenging but provides an opportunity to do our own risk assessment at the field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73C457A4-CD8E-4DE3-ADD5-288164449B69}"/>
              </a:ext>
            </a:extLst>
          </p:cNvPr>
          <p:cNvSpPr/>
          <p:nvPr/>
        </p:nvSpPr>
        <p:spPr>
          <a:xfrm rot="3061017">
            <a:off x="3784597" y="885787"/>
            <a:ext cx="775852" cy="48019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A133FF40-B4AC-074A-8D7C-EA6C3ED5E7C5}"/>
              </a:ext>
            </a:extLst>
          </p:cNvPr>
          <p:cNvSpPr/>
          <p:nvPr/>
        </p:nvSpPr>
        <p:spPr>
          <a:xfrm>
            <a:off x="1946319" y="1320800"/>
            <a:ext cx="234779" cy="362206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314E5CCC-896A-CFC9-E6B0-66E51F51DDDB}"/>
              </a:ext>
            </a:extLst>
          </p:cNvPr>
          <p:cNvSpPr/>
          <p:nvPr/>
        </p:nvSpPr>
        <p:spPr>
          <a:xfrm rot="3061017">
            <a:off x="2828548" y="2896591"/>
            <a:ext cx="775852" cy="233821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9D26B-FDBD-9B8B-BBA9-0B0180846DF7}"/>
              </a:ext>
            </a:extLst>
          </p:cNvPr>
          <p:cNvSpPr txBox="1"/>
          <p:nvPr/>
        </p:nvSpPr>
        <p:spPr>
          <a:xfrm rot="19288956">
            <a:off x="2205285" y="2663799"/>
            <a:ext cx="283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Buffers for drift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359240-E35B-451B-E40A-937461BAC51D}"/>
              </a:ext>
            </a:extLst>
          </p:cNvPr>
          <p:cNvSpPr txBox="1"/>
          <p:nvPr/>
        </p:nvSpPr>
        <p:spPr>
          <a:xfrm rot="19288956">
            <a:off x="2884992" y="3341000"/>
            <a:ext cx="347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Runoff mitigations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EB5846FC-93F4-C4AF-42A8-992AB89C6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27511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2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F517784E-15E3-AAE7-9117-6CB85E95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38500" cy="24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F92BB-18E2-0792-7068-5FD8F8350A35}"/>
              </a:ext>
            </a:extLst>
          </p:cNvPr>
          <p:cNvSpPr txBox="1"/>
          <p:nvPr/>
        </p:nvSpPr>
        <p:spPr>
          <a:xfrm>
            <a:off x="37463" y="-64478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</a:t>
            </a:r>
          </a:p>
        </p:txBody>
      </p:sp>
      <p:pic>
        <p:nvPicPr>
          <p:cNvPr id="6" name="Picture 2" descr="D:\Photo's\Equipment\DSC06089.JPG">
            <a:extLst>
              <a:ext uri="{FF2B5EF4-FFF2-40B4-BE49-F238E27FC236}">
                <a16:creationId xmlns:a16="http://schemas.microsoft.com/office/drawing/2014/main" id="{9763C283-D290-FBEA-FBD2-216E6C9E2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462728"/>
            <a:ext cx="3238500" cy="224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2D812-0572-A9C8-650E-3584BAE53167}"/>
              </a:ext>
            </a:extLst>
          </p:cNvPr>
          <p:cNvSpPr txBox="1"/>
          <p:nvPr/>
        </p:nvSpPr>
        <p:spPr>
          <a:xfrm>
            <a:off x="983412" y="2455001"/>
            <a:ext cx="178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273FB-8877-62CF-7DBA-291CCA281735}"/>
              </a:ext>
            </a:extLst>
          </p:cNvPr>
          <p:cNvSpPr txBox="1"/>
          <p:nvPr/>
        </p:nvSpPr>
        <p:spPr>
          <a:xfrm>
            <a:off x="-31549" y="2398505"/>
            <a:ext cx="81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4503F9-FDDD-2ED9-2540-E64D21ED0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92076"/>
            <a:ext cx="3238500" cy="2023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97177-8A19-6908-F483-854E91E92223}"/>
              </a:ext>
            </a:extLst>
          </p:cNvPr>
          <p:cNvSpPr txBox="1"/>
          <p:nvPr/>
        </p:nvSpPr>
        <p:spPr>
          <a:xfrm>
            <a:off x="0" y="4892076"/>
            <a:ext cx="79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D437C1-62B0-5A94-2880-8696EAB86A1C}"/>
              </a:ext>
            </a:extLst>
          </p:cNvPr>
          <p:cNvSpPr txBox="1"/>
          <p:nvPr/>
        </p:nvSpPr>
        <p:spPr>
          <a:xfrm>
            <a:off x="733510" y="4952834"/>
            <a:ext cx="205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Bulletins Live!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829C2-5148-60EB-E692-8CB4572ACE4F}"/>
              </a:ext>
            </a:extLst>
          </p:cNvPr>
          <p:cNvSpPr txBox="1"/>
          <p:nvPr/>
        </p:nvSpPr>
        <p:spPr>
          <a:xfrm>
            <a:off x="3471765" y="1033217"/>
            <a:ext cx="86177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Runoff: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pesticide will be assigned a value of potential of product to runoff and damage species or habitat (0-9 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Particle Drift: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pesticide will be given a buffer drift requirement as influenced by application method (ground, airblast, airplane,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BLT: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 identifies if your field is in a pesticide use limitation area (PULA).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8B550-DC70-D07E-17D6-B1593745BEE1}"/>
              </a:ext>
            </a:extLst>
          </p:cNvPr>
          <p:cNvSpPr txBox="1"/>
          <p:nvPr/>
        </p:nvSpPr>
        <p:spPr>
          <a:xfrm>
            <a:off x="3238500" y="51740"/>
            <a:ext cx="8953500" cy="69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Understand To Get Started</a:t>
            </a:r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id="{83E7C7C5-001E-A92A-6F1B-35BFC22E2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496" y="744237"/>
            <a:ext cx="8953501" cy="0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25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8477"/>
            <a:ext cx="4028303" cy="30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36577"/>
            <a:ext cx="12192000" cy="67710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It is Quite Complicated</a:t>
            </a:r>
          </a:p>
        </p:txBody>
      </p:sp>
      <p:pic>
        <p:nvPicPr>
          <p:cNvPr id="7" name="Picture 2" descr="D:\Photo's\Equipment\DSC06089.JPG">
            <a:extLst>
              <a:ext uri="{FF2B5EF4-FFF2-40B4-BE49-F238E27FC236}">
                <a16:creationId xmlns:a16="http://schemas.microsoft.com/office/drawing/2014/main" id="{FDE18432-DF9D-5EAE-87A6-99626252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8303" y="1397096"/>
            <a:ext cx="4239491" cy="293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0C439-BBF0-50A9-3E5A-314C3B65B406}"/>
              </a:ext>
            </a:extLst>
          </p:cNvPr>
          <p:cNvSpPr txBox="1"/>
          <p:nvPr/>
        </p:nvSpPr>
        <p:spPr>
          <a:xfrm>
            <a:off x="5175391" y="1426253"/>
            <a:ext cx="233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2CCBCDDF-5B9F-F31A-EDD2-AF5057ACB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656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E792446-2C44-3A3C-C113-D72935006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761" y="1078443"/>
            <a:ext cx="3362036" cy="3748724"/>
          </a:xfrm>
          <a:prstGeom prst="rect">
            <a:avLst/>
          </a:prstGeom>
        </p:spPr>
      </p:pic>
      <p:sp>
        <p:nvSpPr>
          <p:cNvPr id="32" name="Line 2">
            <a:extLst>
              <a:ext uri="{FF2B5EF4-FFF2-40B4-BE49-F238E27FC236}">
                <a16:creationId xmlns:a16="http://schemas.microsoft.com/office/drawing/2014/main" id="{AA86C467-4543-48F7-FC9D-DCF559C7F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64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11C166C-8FE5-669A-7211-460B43517B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48" y="4403915"/>
            <a:ext cx="2941742" cy="23566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154FB-7599-17B3-3342-349AFC3197BC}"/>
              </a:ext>
            </a:extLst>
          </p:cNvPr>
          <p:cNvSpPr txBox="1"/>
          <p:nvPr/>
        </p:nvSpPr>
        <p:spPr>
          <a:xfrm>
            <a:off x="1261060" y="6126646"/>
            <a:ext cx="140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Runoff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DBCEC6-31D4-5A09-36D0-EC9306E3263E}"/>
              </a:ext>
            </a:extLst>
          </p:cNvPr>
          <p:cNvSpPr/>
          <p:nvPr/>
        </p:nvSpPr>
        <p:spPr>
          <a:xfrm>
            <a:off x="796277" y="4877522"/>
            <a:ext cx="1725403" cy="400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707F53-945C-2DFA-E216-6CA5269996D4}"/>
              </a:ext>
            </a:extLst>
          </p:cNvPr>
          <p:cNvSpPr txBox="1"/>
          <p:nvPr/>
        </p:nvSpPr>
        <p:spPr>
          <a:xfrm>
            <a:off x="951932" y="4855530"/>
            <a:ext cx="2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0-9 points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9A9E9B8-3D16-27EB-9C1C-3A9D2F997D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966" y="4353560"/>
            <a:ext cx="2941742" cy="23566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9A450A-CDDE-5DF0-0B0A-E6BC25EC3207}"/>
              </a:ext>
            </a:extLst>
          </p:cNvPr>
          <p:cNvSpPr txBox="1"/>
          <p:nvPr/>
        </p:nvSpPr>
        <p:spPr>
          <a:xfrm>
            <a:off x="5111198" y="6062435"/>
            <a:ext cx="168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Drift - ground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1D55BA-5AB4-ACFE-965C-692A37226464}"/>
              </a:ext>
            </a:extLst>
          </p:cNvPr>
          <p:cNvSpPr/>
          <p:nvPr/>
        </p:nvSpPr>
        <p:spPr>
          <a:xfrm>
            <a:off x="4929395" y="4827167"/>
            <a:ext cx="1725403" cy="400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74858E-6FE6-3E22-8704-5840EFF0F044}"/>
              </a:ext>
            </a:extLst>
          </p:cNvPr>
          <p:cNvSpPr txBox="1"/>
          <p:nvPr/>
        </p:nvSpPr>
        <p:spPr>
          <a:xfrm>
            <a:off x="5085050" y="4805175"/>
            <a:ext cx="2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0-230 feet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4A6F0-A349-A88C-A61D-5B2ECC76B042}"/>
              </a:ext>
            </a:extLst>
          </p:cNvPr>
          <p:cNvSpPr txBox="1"/>
          <p:nvPr/>
        </p:nvSpPr>
        <p:spPr>
          <a:xfrm>
            <a:off x="184726" y="1253782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DB4A7E-179B-72D0-7CE0-B07B35B5E1BC}"/>
              </a:ext>
            </a:extLst>
          </p:cNvPr>
          <p:cNvSpPr txBox="1"/>
          <p:nvPr/>
        </p:nvSpPr>
        <p:spPr>
          <a:xfrm>
            <a:off x="4556481" y="1267994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763AD-9790-8978-F892-DA6CBC8338A7}"/>
              </a:ext>
            </a:extLst>
          </p:cNvPr>
          <p:cNvSpPr txBox="1"/>
          <p:nvPr/>
        </p:nvSpPr>
        <p:spPr>
          <a:xfrm>
            <a:off x="8690419" y="951701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B527ED-407C-8F8C-6265-A22CC911F49C}"/>
              </a:ext>
            </a:extLst>
          </p:cNvPr>
          <p:cNvSpPr txBox="1"/>
          <p:nvPr/>
        </p:nvSpPr>
        <p:spPr>
          <a:xfrm>
            <a:off x="7768038" y="5022151"/>
            <a:ext cx="4490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Pesticide Use Limitation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/>
              </a:rPr>
              <a:t>*Increase points for runoff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*Increase drift buffers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*Remove tool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2C6F67-D0B5-EDD0-FB4F-A4BE159F1158}"/>
              </a:ext>
            </a:extLst>
          </p:cNvPr>
          <p:cNvSpPr txBox="1"/>
          <p:nvPr/>
        </p:nvSpPr>
        <p:spPr>
          <a:xfrm>
            <a:off x="1139096" y="6549926"/>
            <a:ext cx="19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field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B46C3B-6D04-B3F1-9126-5699351F1F71}"/>
              </a:ext>
            </a:extLst>
          </p:cNvPr>
          <p:cNvSpPr txBox="1"/>
          <p:nvPr/>
        </p:nvSpPr>
        <p:spPr>
          <a:xfrm>
            <a:off x="5357062" y="6452091"/>
            <a:ext cx="19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field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7BE7DD3-951D-5DEA-2421-2906DF0B8F26}"/>
              </a:ext>
            </a:extLst>
          </p:cNvPr>
          <p:cNvSpPr/>
          <p:nvPr/>
        </p:nvSpPr>
        <p:spPr>
          <a:xfrm>
            <a:off x="10499498" y="730024"/>
            <a:ext cx="1662855" cy="14210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E36A4-E3F3-B9AD-88CA-17676D71CE7F}"/>
              </a:ext>
            </a:extLst>
          </p:cNvPr>
          <p:cNvSpPr txBox="1"/>
          <p:nvPr/>
        </p:nvSpPr>
        <p:spPr>
          <a:xfrm>
            <a:off x="10885632" y="1176013"/>
            <a:ext cx="9242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BLT</a:t>
            </a:r>
          </a:p>
        </p:txBody>
      </p:sp>
    </p:spTree>
    <p:extLst>
      <p:ext uri="{BB962C8B-B14F-4D97-AF65-F5344CB8AC3E}">
        <p14:creationId xmlns:p14="http://schemas.microsoft.com/office/powerpoint/2010/main" val="144737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62AEA-2A2B-0490-69FE-3CAD5198F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9" y="6014173"/>
            <a:ext cx="3592302" cy="6766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C87A5-6301-3B2A-C94F-3D8728822222}"/>
              </a:ext>
            </a:extLst>
          </p:cNvPr>
          <p:cNvSpPr txBox="1"/>
          <p:nvPr/>
        </p:nvSpPr>
        <p:spPr>
          <a:xfrm>
            <a:off x="0" y="27432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Liberty Ultra Label - ESA Restrictions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A48446-3BAD-AF18-836F-A8B8D5F88913}"/>
              </a:ext>
            </a:extLst>
          </p:cNvPr>
          <p:cNvGrpSpPr/>
          <p:nvPr/>
        </p:nvGrpSpPr>
        <p:grpSpPr>
          <a:xfrm>
            <a:off x="703926" y="685661"/>
            <a:ext cx="2452741" cy="2401607"/>
            <a:chOff x="5518768" y="4454444"/>
            <a:chExt cx="2184849" cy="2148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0CD5B4-44F8-B067-0D9D-2381C5B07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768" y="4454444"/>
              <a:ext cx="2184849" cy="21486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30413D-6DD7-8948-0EDC-CB933A8BFCB8}"/>
                </a:ext>
              </a:extLst>
            </p:cNvPr>
            <p:cNvSpPr txBox="1"/>
            <p:nvPr/>
          </p:nvSpPr>
          <p:spPr>
            <a:xfrm>
              <a:off x="6146944" y="5988105"/>
              <a:ext cx="1043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Runoff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7A1D2C-8ECA-540A-0383-C4D75237149A}"/>
                </a:ext>
              </a:extLst>
            </p:cNvPr>
            <p:cNvSpPr/>
            <p:nvPr/>
          </p:nvSpPr>
          <p:spPr>
            <a:xfrm>
              <a:off x="5996199" y="4928051"/>
              <a:ext cx="1193574" cy="28340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7BA758-480B-F229-70C3-C5BB42A181FE}"/>
                </a:ext>
              </a:extLst>
            </p:cNvPr>
            <p:cNvSpPr txBox="1"/>
            <p:nvPr/>
          </p:nvSpPr>
          <p:spPr>
            <a:xfrm>
              <a:off x="6005332" y="4831228"/>
              <a:ext cx="13270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points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42C68-7629-3B96-FC11-87EC36B363F9}"/>
              </a:ext>
            </a:extLst>
          </p:cNvPr>
          <p:cNvGrpSpPr/>
          <p:nvPr/>
        </p:nvGrpSpPr>
        <p:grpSpPr>
          <a:xfrm>
            <a:off x="703926" y="3190876"/>
            <a:ext cx="2452741" cy="2358568"/>
            <a:chOff x="8196910" y="4454443"/>
            <a:chExt cx="2288842" cy="21486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8D247E-16C5-17F0-D8BE-0E0FE9D8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6910" y="4454443"/>
              <a:ext cx="2184849" cy="21486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EEC8FC-0CEB-9D78-AA21-3A842E1B0AAB}"/>
                </a:ext>
              </a:extLst>
            </p:cNvPr>
            <p:cNvSpPr txBox="1"/>
            <p:nvPr/>
          </p:nvSpPr>
          <p:spPr>
            <a:xfrm>
              <a:off x="8773963" y="5988104"/>
              <a:ext cx="17117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Drift grd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F91CB3-C4A3-A08A-82CC-3180C86AF01E}"/>
                </a:ext>
              </a:extLst>
            </p:cNvPr>
            <p:cNvSpPr/>
            <p:nvPr/>
          </p:nvSpPr>
          <p:spPr>
            <a:xfrm>
              <a:off x="8684455" y="4933169"/>
              <a:ext cx="1193574" cy="28340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C34E6-404E-955A-509D-C48A25FED9C6}"/>
                </a:ext>
              </a:extLst>
            </p:cNvPr>
            <p:cNvSpPr txBox="1"/>
            <p:nvPr/>
          </p:nvSpPr>
          <p:spPr>
            <a:xfrm>
              <a:off x="8966311" y="4828066"/>
              <a:ext cx="13270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ft</a:t>
              </a:r>
            </a:p>
          </p:txBody>
        </p:sp>
      </p:grpSp>
      <p:sp>
        <p:nvSpPr>
          <p:cNvPr id="4" name="Line 2">
            <a:extLst>
              <a:ext uri="{FF2B5EF4-FFF2-40B4-BE49-F238E27FC236}">
                <a16:creationId xmlns:a16="http://schemas.microsoft.com/office/drawing/2014/main" id="{EE88F743-010A-05E7-5D20-3219E395191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1791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C4E6E-7B91-41E1-D00A-ED3EB1C39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373" y="1038757"/>
            <a:ext cx="5454774" cy="489699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B583B0D-9675-1CE0-0491-081981FC1927}"/>
              </a:ext>
            </a:extLst>
          </p:cNvPr>
          <p:cNvSpPr/>
          <p:nvPr/>
        </p:nvSpPr>
        <p:spPr>
          <a:xfrm rot="9506809">
            <a:off x="5835952" y="2457957"/>
            <a:ext cx="1108609" cy="3310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105726C9-03F8-1A89-C155-DA1440812A60}"/>
              </a:ext>
            </a:extLst>
          </p:cNvPr>
          <p:cNvSpPr/>
          <p:nvPr/>
        </p:nvSpPr>
        <p:spPr>
          <a:xfrm>
            <a:off x="4064319" y="4267415"/>
            <a:ext cx="1944563" cy="15582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01CBF-AF51-EE2F-8BA8-D048926A9E2F}"/>
              </a:ext>
            </a:extLst>
          </p:cNvPr>
          <p:cNvSpPr txBox="1"/>
          <p:nvPr/>
        </p:nvSpPr>
        <p:spPr>
          <a:xfrm>
            <a:off x="4733042" y="4874366"/>
            <a:ext cx="108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5274A-DC4E-D136-0BF6-9C38162A21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029" y="1919665"/>
            <a:ext cx="2733098" cy="29547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E68B64-CD84-0790-36E1-EF9B4593CB6B}"/>
              </a:ext>
            </a:extLst>
          </p:cNvPr>
          <p:cNvSpPr txBox="1"/>
          <p:nvPr/>
        </p:nvSpPr>
        <p:spPr>
          <a:xfrm>
            <a:off x="6899563" y="2032000"/>
            <a:ext cx="215958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avoidance area</a:t>
            </a:r>
          </a:p>
        </p:txBody>
      </p:sp>
    </p:spTree>
    <p:extLst>
      <p:ext uri="{BB962C8B-B14F-4D97-AF65-F5344CB8AC3E}">
        <p14:creationId xmlns:p14="http://schemas.microsoft.com/office/powerpoint/2010/main" val="31232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DB17C-AA9B-BC84-53DC-1E0CCDFA3016}"/>
              </a:ext>
            </a:extLst>
          </p:cNvPr>
          <p:cNvSpPr/>
          <p:nvPr/>
        </p:nvSpPr>
        <p:spPr>
          <a:xfrm>
            <a:off x="4944720" y="5610065"/>
            <a:ext cx="6191250" cy="800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1"/>
            <a:ext cx="12192000" cy="6617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Decisions by Field – Product – Crop for Mitigations^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303BF-478B-3FCB-63F7-F7B9EA6FD792}"/>
              </a:ext>
            </a:extLst>
          </p:cNvPr>
          <p:cNvSpPr txBox="1"/>
          <p:nvPr/>
        </p:nvSpPr>
        <p:spPr>
          <a:xfrm>
            <a:off x="3864332" y="742930"/>
            <a:ext cx="84136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Culpepper Farm 2024, NC (small farm)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agronomic crops,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fields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 pesticide active ingredients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372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runoff &amp;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372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drift buffer calculations^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SC-LTF 2024, GA (dynamic farm)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unique vegetable &amp; agronomic crops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agronomic fields,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 vegetable “fields” (3 crops/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 pesticide active ingredients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US" sz="28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4344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runoff &amp; </a:t>
            </a:r>
            <a:r>
              <a:rPr kumimoji="0" lang="en-US" sz="28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4344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drift buffer calculations^</a:t>
            </a:r>
          </a:p>
        </p:txBody>
      </p:sp>
      <p:pic>
        <p:nvPicPr>
          <p:cNvPr id="7" name="Picture 2" descr="D:\Photo's\Equipment\DSC06089.JPG">
            <a:extLst>
              <a:ext uri="{FF2B5EF4-FFF2-40B4-BE49-F238E27FC236}">
                <a16:creationId xmlns:a16="http://schemas.microsoft.com/office/drawing/2014/main" id="{FDE18432-DF9D-5EAE-87A6-99626252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755686"/>
            <a:ext cx="3864335" cy="26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0C439-BBF0-50A9-3E5A-314C3B65B406}"/>
              </a:ext>
            </a:extLst>
          </p:cNvPr>
          <p:cNvSpPr txBox="1"/>
          <p:nvPr/>
        </p:nvSpPr>
        <p:spPr>
          <a:xfrm>
            <a:off x="839074" y="742930"/>
            <a:ext cx="233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/>
              </a:rPr>
              <a:t>Particle drift</a:t>
            </a:r>
          </a:p>
        </p:txBody>
      </p:sp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3750168"/>
            <a:ext cx="3864334" cy="28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F891E-A55C-EE19-85B9-F9196310DB40}"/>
              </a:ext>
            </a:extLst>
          </p:cNvPr>
          <p:cNvSpPr txBox="1"/>
          <p:nvPr/>
        </p:nvSpPr>
        <p:spPr>
          <a:xfrm>
            <a:off x="3989373" y="6557147"/>
            <a:ext cx="8202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^Assumes insecticide/fungicide strategy follow final herbicide strategy approach.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C7286-42B5-878F-1A13-D1DC7AD9EB3E}"/>
              </a:ext>
            </a:extLst>
          </p:cNvPr>
          <p:cNvSpPr txBox="1"/>
          <p:nvPr/>
        </p:nvSpPr>
        <p:spPr>
          <a:xfrm>
            <a:off x="5025224" y="5687029"/>
            <a:ext cx="598359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^Calculations are BEFORE WE GET CREATIVE using the flexibility offered by the final herbicide strategy </a:t>
            </a:r>
          </a:p>
        </p:txBody>
      </p:sp>
    </p:spTree>
    <p:extLst>
      <p:ext uri="{BB962C8B-B14F-4D97-AF65-F5344CB8AC3E}">
        <p14:creationId xmlns:p14="http://schemas.microsoft.com/office/powerpoint/2010/main" val="162161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826" y="1519214"/>
            <a:ext cx="42671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Who the heck can do that on the farm?               </a:t>
            </a:r>
          </a:p>
        </p:txBody>
      </p:sp>
      <p:pic>
        <p:nvPicPr>
          <p:cNvPr id="7" name="Picture 2" descr="D:\Photo's\Equipment\DSC06089.JPG">
            <a:extLst>
              <a:ext uri="{FF2B5EF4-FFF2-40B4-BE49-F238E27FC236}">
                <a16:creationId xmlns:a16="http://schemas.microsoft.com/office/drawing/2014/main" id="{FDE18432-DF9D-5EAE-87A6-99626252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932" y="1652992"/>
            <a:ext cx="4239491" cy="293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0C439-BBF0-50A9-3E5A-314C3B65B406}"/>
              </a:ext>
            </a:extLst>
          </p:cNvPr>
          <p:cNvSpPr txBox="1"/>
          <p:nvPr/>
        </p:nvSpPr>
        <p:spPr>
          <a:xfrm>
            <a:off x="1555423" y="1652992"/>
            <a:ext cx="233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34FB58-BEA3-4260-E3E4-DED66698FD6B}"/>
              </a:ext>
            </a:extLst>
          </p:cNvPr>
          <p:cNvCxnSpPr>
            <a:cxnSpLocks/>
          </p:cNvCxnSpPr>
          <p:nvPr/>
        </p:nvCxnSpPr>
        <p:spPr>
          <a:xfrm>
            <a:off x="3004413" y="4688815"/>
            <a:ext cx="1771376" cy="1202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4215B4-528A-2E92-D2B3-07053109757E}"/>
              </a:ext>
            </a:extLst>
          </p:cNvPr>
          <p:cNvCxnSpPr>
            <a:cxnSpLocks/>
          </p:cNvCxnSpPr>
          <p:nvPr/>
        </p:nvCxnSpPr>
        <p:spPr>
          <a:xfrm flipH="1">
            <a:off x="6722588" y="4688815"/>
            <a:ext cx="1414926" cy="1202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3F8525-5E4F-60FF-4A45-9D65ADAAD45B}"/>
              </a:ext>
            </a:extLst>
          </p:cNvPr>
          <p:cNvSpPr txBox="1"/>
          <p:nvPr/>
        </p:nvSpPr>
        <p:spPr>
          <a:xfrm>
            <a:off x="3758761" y="5911203"/>
            <a:ext cx="46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Must simplify greatly….. </a:t>
            </a:r>
          </a:p>
        </p:txBody>
      </p:sp>
      <p:pic>
        <p:nvPicPr>
          <p:cNvPr id="14" name="Picture 4" descr="Image result for picture of people thinking">
            <a:extLst>
              <a:ext uri="{FF2B5EF4-FFF2-40B4-BE49-F238E27FC236}">
                <a16:creationId xmlns:a16="http://schemas.microsoft.com/office/drawing/2014/main" id="{63BDDA7A-F929-AB62-8143-FF43BB68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7821" y="5124531"/>
            <a:ext cx="1704179" cy="17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3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94620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1950044-5246-4110-97D5-0EC3FCF9CC62}"/>
              </a:ext>
            </a:extLst>
          </p:cNvPr>
          <p:cNvSpPr txBox="1">
            <a:spLocks/>
          </p:cNvSpPr>
          <p:nvPr/>
        </p:nvSpPr>
        <p:spPr>
          <a:xfrm>
            <a:off x="210712" y="4980572"/>
            <a:ext cx="11770573" cy="189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C19181C-1A87-4DE5-A40D-48DBF4BE0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42" y="1835702"/>
            <a:ext cx="5885602" cy="4013212"/>
          </a:xfr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Extension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Consultants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Retailers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Manufacturers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Department of Agriculture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A0C01-0587-433D-ABE1-3DDB5838DB3F}"/>
              </a:ext>
            </a:extLst>
          </p:cNvPr>
          <p:cNvSpPr txBox="1"/>
          <p:nvPr/>
        </p:nvSpPr>
        <p:spPr>
          <a:xfrm>
            <a:off x="0" y="51740"/>
            <a:ext cx="12192000" cy="6617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Time and Can Simplify for Farmers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79297658-179A-6EA3-6F77-D8856866B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-2" y="732580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1CAC2-E164-0060-E928-5B4F8CB30EF4}"/>
              </a:ext>
            </a:extLst>
          </p:cNvPr>
          <p:cNvSpPr txBox="1">
            <a:spLocks/>
          </p:cNvSpPr>
          <p:nvPr/>
        </p:nvSpPr>
        <p:spPr>
          <a:xfrm>
            <a:off x="1054099" y="1352147"/>
            <a:ext cx="3728293" cy="46697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Advisors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193D0-D598-38D6-58A2-B2C6EBF4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665" y="1307883"/>
            <a:ext cx="3828620" cy="4200508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03238944-14B1-46EB-C85D-A1F7040CCA7A}"/>
              </a:ext>
            </a:extLst>
          </p:cNvPr>
          <p:cNvSpPr/>
          <p:nvPr/>
        </p:nvSpPr>
        <p:spPr>
          <a:xfrm rot="10800000">
            <a:off x="5008657" y="1554859"/>
            <a:ext cx="2757705" cy="375820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2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36331"/>
            <a:ext cx="3896464" cy="29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41274"/>
            <a:ext cx="12192000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Extension Approach To Overcome Herbicide Strategy!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525-5E4F-60FF-4A45-9D65ADAAD45B}"/>
              </a:ext>
            </a:extLst>
          </p:cNvPr>
          <p:cNvSpPr txBox="1"/>
          <p:nvPr/>
        </p:nvSpPr>
        <p:spPr>
          <a:xfrm>
            <a:off x="4099180" y="1306505"/>
            <a:ext cx="78901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Get growers to 9 points for all fields overcoming runoff mitigations.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2: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growers take 230-foot drift buffer down to near 0 (ground application).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3: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Get input from growers helping us understand any barriers to meet these objectives.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25399A84-E380-9067-835E-8C4ECA629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8625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3C88D-D923-3242-D5F9-DBCD147C447D}"/>
              </a:ext>
            </a:extLst>
          </p:cNvPr>
          <p:cNvSpPr txBox="1"/>
          <p:nvPr/>
        </p:nvSpPr>
        <p:spPr>
          <a:xfrm>
            <a:off x="202716" y="796714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</a:t>
            </a:r>
          </a:p>
        </p:txBody>
      </p:sp>
      <p:pic>
        <p:nvPicPr>
          <p:cNvPr id="6" name="Picture 2" descr="D:\Photo's\Equipment\DSC06089.JPG">
            <a:extLst>
              <a:ext uri="{FF2B5EF4-FFF2-40B4-BE49-F238E27FC236}">
                <a16:creationId xmlns:a16="http://schemas.microsoft.com/office/drawing/2014/main" id="{B1A2EC1C-3AFA-9BE7-5EF7-5AE464BAA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73368"/>
            <a:ext cx="3864335" cy="26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196D3-1AC0-EDEA-5E0D-19557E3599B2}"/>
              </a:ext>
            </a:extLst>
          </p:cNvPr>
          <p:cNvSpPr txBox="1"/>
          <p:nvPr/>
        </p:nvSpPr>
        <p:spPr>
          <a:xfrm>
            <a:off x="632340" y="4231678"/>
            <a:ext cx="233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7A3E8-AF17-D344-9D8D-0D09A6094679}"/>
              </a:ext>
            </a:extLst>
          </p:cNvPr>
          <p:cNvSpPr txBox="1"/>
          <p:nvPr/>
        </p:nvSpPr>
        <p:spPr>
          <a:xfrm>
            <a:off x="127875" y="4030571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602789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04EA4-2706-4BBE-69B2-6BCEEF6C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05E322-5BEA-A218-E5C8-309FD3BBF3F6}"/>
              </a:ext>
            </a:extLst>
          </p:cNvPr>
          <p:cNvSpPr txBox="1"/>
          <p:nvPr/>
        </p:nvSpPr>
        <p:spPr>
          <a:xfrm>
            <a:off x="0" y="3810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Runoff Mitigation Approach – By Production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F7F59-4CBC-1FA1-0CC4-CFED410AC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" y="1140763"/>
            <a:ext cx="3619560" cy="40466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0202AC7-CC51-02FF-5E2A-15F5B01A3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0761" y="1978010"/>
            <a:ext cx="4041817" cy="34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85DFF3A4-9F49-7396-F2D4-DCDA90561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350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125A2-E2CD-6DF3-6E31-3C22ADB3B2EC}"/>
              </a:ext>
            </a:extLst>
          </p:cNvPr>
          <p:cNvSpPr txBox="1"/>
          <p:nvPr/>
        </p:nvSpPr>
        <p:spPr>
          <a:xfrm>
            <a:off x="5989" y="729535"/>
            <a:ext cx="419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Raised Large Bed Plasticulture</a:t>
            </a:r>
          </a:p>
        </p:txBody>
      </p:sp>
      <p:pic>
        <p:nvPicPr>
          <p:cNvPr id="4" name="Picture 4" descr="Image result for picture of cotton field">
            <a:extLst>
              <a:ext uri="{FF2B5EF4-FFF2-40B4-BE49-F238E27FC236}">
                <a16:creationId xmlns:a16="http://schemas.microsoft.com/office/drawing/2014/main" id="{6CD1F1A7-D463-53FF-8F18-0631F3146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6587" y="1140763"/>
            <a:ext cx="4041816" cy="319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BDA74-3E14-B136-041C-A549254B1660}"/>
              </a:ext>
            </a:extLst>
          </p:cNvPr>
          <p:cNvSpPr txBox="1"/>
          <p:nvPr/>
        </p:nvSpPr>
        <p:spPr>
          <a:xfrm>
            <a:off x="8918122" y="716274"/>
            <a:ext cx="320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Agronomic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BF527-1A1A-2BA5-463A-7F520CC9F95E}"/>
              </a:ext>
            </a:extLst>
          </p:cNvPr>
          <p:cNvSpPr txBox="1"/>
          <p:nvPr/>
        </p:nvSpPr>
        <p:spPr>
          <a:xfrm>
            <a:off x="4631477" y="1147013"/>
            <a:ext cx="3200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Bareground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Tilled Center Pivot Veggies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AE2B1-A334-E0F0-C364-E17BFDF5CF9E}"/>
              </a:ext>
            </a:extLst>
          </p:cNvPr>
          <p:cNvSpPr txBox="1"/>
          <p:nvPr/>
        </p:nvSpPr>
        <p:spPr>
          <a:xfrm>
            <a:off x="186009" y="5680061"/>
            <a:ext cx="1147132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this exercise just think about one field next to the house ….after we get more comfortable, we will start thinking about other fields</a:t>
            </a:r>
          </a:p>
        </p:txBody>
      </p:sp>
    </p:spTree>
    <p:extLst>
      <p:ext uri="{BB962C8B-B14F-4D97-AF65-F5344CB8AC3E}">
        <p14:creationId xmlns:p14="http://schemas.microsoft.com/office/powerpoint/2010/main" val="183621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334163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or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pic>
        <p:nvPicPr>
          <p:cNvPr id="3" name="Picture 2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579E95F0-9811-DE9A-777C-33E500CA7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871" y="3342011"/>
            <a:ext cx="6825553" cy="319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1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0001.JPG">
            <a:extLst>
              <a:ext uri="{FF2B5EF4-FFF2-40B4-BE49-F238E27FC236}">
                <a16:creationId xmlns:a16="http://schemas.microsoft.com/office/drawing/2014/main" id="{B1AB06F6-41B8-4C92-BAFC-BE0D7867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0" y="985898"/>
            <a:ext cx="4490519" cy="499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19050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Presentation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FDCDB-F452-4E11-B27D-6049574C2EC8}"/>
              </a:ext>
            </a:extLst>
          </p:cNvPr>
          <p:cNvSpPr txBox="1"/>
          <p:nvPr/>
        </p:nvSpPr>
        <p:spPr>
          <a:xfrm>
            <a:off x="2773599" y="337025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C26DC-9674-488A-928D-3C50A910640C}"/>
              </a:ext>
            </a:extLst>
          </p:cNvPr>
          <p:cNvSpPr txBox="1"/>
          <p:nvPr/>
        </p:nvSpPr>
        <p:spPr>
          <a:xfrm>
            <a:off x="4588779" y="1466622"/>
            <a:ext cx="72380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Herbicide strategy adds </a:t>
            </a:r>
            <a:r>
              <a:rPr lang="en-US" sz="3200" b="1" u="sng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flexibility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Outreach – education extremely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complex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but achievable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Species mapping </a:t>
            </a:r>
            <a:r>
              <a:rPr lang="en-US" sz="3200" b="1" u="sng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improvements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F9EC04F1-456C-4557-4727-FE938F637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360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7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DB7B55-C3C6-8940-2581-E89FAADD77CC}"/>
              </a:ext>
            </a:extLst>
          </p:cNvPr>
          <p:cNvSpPr txBox="1"/>
          <p:nvPr/>
        </p:nvSpPr>
        <p:spPr>
          <a:xfrm>
            <a:off x="0" y="27432"/>
            <a:ext cx="12192000" cy="630942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Available To Help = EPA Resource Toolbox?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03B3-385A-6084-C30B-B7DEC4370611}"/>
              </a:ext>
            </a:extLst>
          </p:cNvPr>
          <p:cNvSpPr txBox="1"/>
          <p:nvPr/>
        </p:nvSpPr>
        <p:spPr>
          <a:xfrm>
            <a:off x="80523" y="1559788"/>
            <a:ext cx="5399413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Mitigation Menu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Mitigation Calculator Guide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Calculator is Key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Advisor……KEY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Farmer…not so much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FF961-F145-A3CC-9487-62DE4B5EE335}"/>
              </a:ext>
            </a:extLst>
          </p:cNvPr>
          <p:cNvSpPr txBox="1"/>
          <p:nvPr/>
        </p:nvSpPr>
        <p:spPr>
          <a:xfrm>
            <a:off x="132396" y="5968521"/>
            <a:ext cx="1183055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3" tooltip="https://www.epa.gov/pesticides/mitigation-men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https://www.epa.gov/pesticides/mitigation-menu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https://www.epa.gov/endangered-species/pesticides-and-endangered-species-educational-resources-toolbox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9964-58F6-2E5A-84A4-6AF2296C0202}"/>
              </a:ext>
            </a:extLst>
          </p:cNvPr>
          <p:cNvSpPr/>
          <p:nvPr/>
        </p:nvSpPr>
        <p:spPr>
          <a:xfrm flipH="1">
            <a:off x="5312664" y="699917"/>
            <a:ext cx="80806" cy="51894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9F9B7C30-91DD-2BAA-4516-8D1522C92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350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AE6C8-B410-39B8-2558-282D835F99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673" y="806748"/>
            <a:ext cx="5277821" cy="514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62629-2314-A0AE-FB27-CB90AC0E724D}"/>
              </a:ext>
            </a:extLst>
          </p:cNvPr>
          <p:cNvSpPr txBox="1"/>
          <p:nvPr/>
        </p:nvSpPr>
        <p:spPr>
          <a:xfrm>
            <a:off x="5648961" y="2763520"/>
            <a:ext cx="646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EPA’s RUNOFF POINTS CALCULATOR</a:t>
            </a:r>
          </a:p>
        </p:txBody>
      </p:sp>
    </p:spTree>
    <p:extLst>
      <p:ext uri="{BB962C8B-B14F-4D97-AF65-F5344CB8AC3E}">
        <p14:creationId xmlns:p14="http://schemas.microsoft.com/office/powerpoint/2010/main" val="254691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EF80-644D-201B-DD03-2181FEFC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E3A1D4-AAE7-BC07-6EF9-84119B20CB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C23998-A589-A30E-5881-E1EA335615B4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620A7-CE84-6E85-CC4C-3E63AA429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355" y="2100322"/>
            <a:ext cx="7664245" cy="43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8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EE84-A8CA-F9BF-2C2C-6D6509F87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D35365-7F4F-4176-3482-5CEF4D28DB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43DC3F-CB1B-0526-544B-87DE0ACA107B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A2579-D8A9-F5B4-6B17-B73097929FE3}"/>
              </a:ext>
            </a:extLst>
          </p:cNvPr>
          <p:cNvSpPr txBox="1"/>
          <p:nvPr/>
        </p:nvSpPr>
        <p:spPr>
          <a:xfrm>
            <a:off x="1924216" y="2679590"/>
            <a:ext cx="9629029" cy="286232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Predominately Sandy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sand, loamy sand, or sandy loam without restrictive layer that impedes movement of water into the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97039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picture of people thinking">
            <a:extLst>
              <a:ext uri="{FF2B5EF4-FFF2-40B4-BE49-F238E27FC236}">
                <a16:creationId xmlns:a16="http://schemas.microsoft.com/office/drawing/2014/main" id="{90EB68C8-A30D-4F49-1402-3852D3DB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943"/>
            <a:ext cx="1214939" cy="9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15777-813F-B369-4D42-C3535627F9FA}"/>
              </a:ext>
            </a:extLst>
          </p:cNvPr>
          <p:cNvSpPr txBox="1"/>
          <p:nvPr/>
        </p:nvSpPr>
        <p:spPr>
          <a:xfrm>
            <a:off x="0" y="1"/>
            <a:ext cx="12192000" cy="63094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Are Our “Definitions” of Mitigations Same as the EPA’s?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6EB180E-79D7-65C2-261B-7DAC5D1C0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25346"/>
            <a:ext cx="5406357" cy="233265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758709-8D39-A24C-EABD-F194BBCE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022" y="783701"/>
            <a:ext cx="4785182" cy="35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299D02-09CC-E6F4-D0DA-A4DF142D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288" y="1122569"/>
            <a:ext cx="5406357" cy="40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31C18-BEFD-483B-5E28-FFA97A357B97}"/>
              </a:ext>
            </a:extLst>
          </p:cNvPr>
          <p:cNvSpPr txBox="1"/>
          <p:nvPr/>
        </p:nvSpPr>
        <p:spPr>
          <a:xfrm>
            <a:off x="5837853" y="5535690"/>
            <a:ext cx="6354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hard to be on the same page, resources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338966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E880-1F84-B1CF-1655-A166290E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536AD3-176E-D9A2-84E9-A79B7F6D34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 (no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4CE596-A213-C720-82B9-7E8C013CCBEA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CA756-F3B0-220A-5F54-C785D10426B9}"/>
              </a:ext>
            </a:extLst>
          </p:cNvPr>
          <p:cNvSpPr txBox="1"/>
          <p:nvPr/>
        </p:nvSpPr>
        <p:spPr>
          <a:xfrm>
            <a:off x="238539" y="3201321"/>
            <a:ext cx="11457830" cy="33701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Cover Crop Options –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Tilled cover: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terminated using tillage.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Short duration cover: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planted in fall but no active growth in spring or planted in spring.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Long duration cover: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planted in fall growing into spring, vegetation on field year around.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3</a:t>
            </a:r>
          </a:p>
        </p:txBody>
      </p:sp>
    </p:spTree>
    <p:extLst>
      <p:ext uri="{BB962C8B-B14F-4D97-AF65-F5344CB8AC3E}">
        <p14:creationId xmlns:p14="http://schemas.microsoft.com/office/powerpoint/2010/main" val="218926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EF19-097C-9603-3B7D-E393C541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9022C5-9D61-A92F-E073-21CBEBF88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614064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or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DFB510-E6F6-EA6B-4DFF-377FEA5C9C2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D3CDD-012B-7E4C-A798-5195EE25E137}"/>
              </a:ext>
            </a:extLst>
          </p:cNvPr>
          <p:cNvSpPr txBox="1"/>
          <p:nvPr/>
        </p:nvSpPr>
        <p:spPr>
          <a:xfrm>
            <a:off x="7665057" y="4929779"/>
            <a:ext cx="2600076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at least 9 points?</a:t>
            </a:r>
          </a:p>
        </p:txBody>
      </p:sp>
    </p:spTree>
    <p:extLst>
      <p:ext uri="{BB962C8B-B14F-4D97-AF65-F5344CB8AC3E}">
        <p14:creationId xmlns:p14="http://schemas.microsoft.com/office/powerpoint/2010/main" val="3452884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DB7B55-C3C6-8940-2581-E89FAADD77CC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Options if Needed – Agronomic Crop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03B3-385A-6084-C30B-B7DEC4370611}"/>
              </a:ext>
            </a:extLst>
          </p:cNvPr>
          <p:cNvSpPr txBox="1"/>
          <p:nvPr/>
        </p:nvSpPr>
        <p:spPr>
          <a:xfrm>
            <a:off x="260288" y="5325212"/>
            <a:ext cx="11671424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 of product applied (annual max)</a:t>
            </a:r>
          </a:p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field treated (new technologies)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3B206-E714-DC84-D374-0523CAC1C299}"/>
              </a:ext>
            </a:extLst>
          </p:cNvPr>
          <p:cNvSpPr txBox="1"/>
          <p:nvPr/>
        </p:nvSpPr>
        <p:spPr>
          <a:xfrm>
            <a:off x="316116" y="1201639"/>
            <a:ext cx="11615596" cy="267765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 – managed areas 1000 foot down gradient</a:t>
            </a:r>
          </a:p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(1 point) or conservation program (2 points)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Water sensors with center pivot = 2 points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Mitigation measures from multiple categories = 1 pt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9630A-0ED5-5386-F87A-EC2AF6EE6693}"/>
              </a:ext>
            </a:extLst>
          </p:cNvPr>
          <p:cNvSpPr txBox="1"/>
          <p:nvPr/>
        </p:nvSpPr>
        <p:spPr>
          <a:xfrm>
            <a:off x="10194707" y="5525266"/>
            <a:ext cx="146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Trying even harder to avoid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4637E-1B57-5AC3-2B33-E61BA5DA6C01}"/>
              </a:ext>
            </a:extLst>
          </p:cNvPr>
          <p:cNvSpPr txBox="1"/>
          <p:nvPr/>
        </p:nvSpPr>
        <p:spPr>
          <a:xfrm>
            <a:off x="10725340" y="3105834"/>
            <a:ext cx="146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Trying to avoid</a:t>
            </a:r>
          </a:p>
        </p:txBody>
      </p:sp>
    </p:spTree>
    <p:extLst>
      <p:ext uri="{BB962C8B-B14F-4D97-AF65-F5344CB8AC3E}">
        <p14:creationId xmlns:p14="http://schemas.microsoft.com/office/powerpoint/2010/main" val="3365330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57364"/>
              </p:ext>
            </p:extLst>
          </p:nvPr>
        </p:nvGraphicFramePr>
        <p:xfrm>
          <a:off x="912368" y="762242"/>
          <a:ext cx="1021084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942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291905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26450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 – Northampton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less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5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till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76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Farming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Grass waterways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categories of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Culpepper Farms: Fields 1- 36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7FB22-32E7-5614-20B6-B895911BA1DE}"/>
              </a:ext>
            </a:extLst>
          </p:cNvPr>
          <p:cNvSpPr txBox="1"/>
          <p:nvPr/>
        </p:nvSpPr>
        <p:spPr>
          <a:xfrm>
            <a:off x="9887460" y="5433914"/>
            <a:ext cx="123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4DFBD-5AD6-FDE4-BCD3-F5695811FAC8}"/>
              </a:ext>
            </a:extLst>
          </p:cNvPr>
          <p:cNvSpPr txBox="1"/>
          <p:nvPr/>
        </p:nvSpPr>
        <p:spPr>
          <a:xfrm>
            <a:off x="194101" y="6010457"/>
            <a:ext cx="1147132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you ride around the farm this summer, think about grouping your fields and covering them on one mitigation form. 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Example for 36 of our fields all on one form.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6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2368" y="847543"/>
          <a:ext cx="10210847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942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291905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26450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 – Northampton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less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5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till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76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farming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Culpepper Farms: Fields 37-40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7FB22-32E7-5614-20B6-B895911BA1DE}"/>
              </a:ext>
            </a:extLst>
          </p:cNvPr>
          <p:cNvSpPr txBox="1"/>
          <p:nvPr/>
        </p:nvSpPr>
        <p:spPr>
          <a:xfrm>
            <a:off x="9823452" y="4645098"/>
            <a:ext cx="123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E89FF-5304-3079-9E14-5F2C8BE2A472}"/>
              </a:ext>
            </a:extLst>
          </p:cNvPr>
          <p:cNvSpPr txBox="1"/>
          <p:nvPr/>
        </p:nvSpPr>
        <p:spPr>
          <a:xfrm>
            <a:off x="229638" y="5229873"/>
            <a:ext cx="9593814" cy="138499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fields do not have grass waterways so when I take that away I lose multiple category mitigation as well so I am using a second form to get the last 4 fields on the farm.</a:t>
            </a:r>
          </a:p>
        </p:txBody>
      </p:sp>
    </p:spTree>
    <p:extLst>
      <p:ext uri="{BB962C8B-B14F-4D97-AF65-F5344CB8AC3E}">
        <p14:creationId xmlns:p14="http://schemas.microsoft.com/office/powerpoint/2010/main" val="1057536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ECB3AC-DB1E-4015-9C36-A9F6EEE692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04981"/>
          </a:xfrm>
          <a:prstGeom prst="rect">
            <a:avLst/>
          </a:prstGeom>
          <a:solidFill>
            <a:srgbClr val="FF0000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Impact From In-Field Drift Buffers*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6282D-BC94-B290-DF80-CFE49DA738D8}"/>
              </a:ext>
            </a:extLst>
          </p:cNvPr>
          <p:cNvSpPr txBox="1"/>
          <p:nvPr/>
        </p:nvSpPr>
        <p:spPr>
          <a:xfrm>
            <a:off x="7114732" y="1133474"/>
            <a:ext cx="4806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EPA DETERMINED WORST CASE FOR GROUND RIG WILL BE </a:t>
            </a:r>
            <a:r>
              <a:rPr lang="en-US" sz="2800" b="1" i="1" u="sng" dirty="0"/>
              <a:t>230 FEET DOWNWIND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4B95D-A64A-1991-D48F-FB036F1BCF55}"/>
              </a:ext>
            </a:extLst>
          </p:cNvPr>
          <p:cNvSpPr txBox="1"/>
          <p:nvPr/>
        </p:nvSpPr>
        <p:spPr>
          <a:xfrm>
            <a:off x="121886" y="6352476"/>
            <a:ext cx="49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As interpreted in the Draft Herbicide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5DDEF-B247-DFA5-5F00-2337E19C5E09}"/>
              </a:ext>
            </a:extLst>
          </p:cNvPr>
          <p:cNvSpPr/>
          <p:nvPr/>
        </p:nvSpPr>
        <p:spPr>
          <a:xfrm>
            <a:off x="7229475" y="3657600"/>
            <a:ext cx="4806662" cy="2066926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8250C-AFEF-22F8-A4C3-59F8FCD5B668}"/>
              </a:ext>
            </a:extLst>
          </p:cNvPr>
          <p:cNvSpPr txBox="1"/>
          <p:nvPr/>
        </p:nvSpPr>
        <p:spPr>
          <a:xfrm>
            <a:off x="7229475" y="3872828"/>
            <a:ext cx="4577179" cy="16927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solidFill>
                  <a:prstClr val="white"/>
                </a:solidFill>
                <a:cs typeface="Arial" panose="020B0604020202020204" pitchFamily="34" charset="0"/>
              </a:rPr>
              <a:t>Calculations are BEFORE WE GET CREATIVE using the flexibility offered by the final herbicide strategy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DEB83-B671-31F9-031D-DB2754963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46" y="966928"/>
            <a:ext cx="6015360" cy="451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5B870A-315A-C76E-E707-47D533F302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97" y="3991555"/>
            <a:ext cx="684119" cy="7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42895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925" y="1290190"/>
            <a:ext cx="5583916" cy="3936473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ESA implemented in 1973</a:t>
            </a:r>
          </a:p>
          <a:p>
            <a:pPr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Provides framework to conserve &amp; protect endangered &amp; threatened   species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&amp; their habitats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lnSpc>
                <a:spcPts val="3800"/>
              </a:lnSpc>
              <a:buFont typeface="Calibri" panose="020F0502020204030204" pitchFamily="34" charset="0"/>
              <a:buChar char="–"/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lnSpc>
                <a:spcPts val="3800"/>
              </a:lnSpc>
              <a:buNone/>
            </a:pPr>
            <a:endParaRPr lang="en-US" sz="3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800"/>
              </a:lnSpc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577"/>
            <a:ext cx="12192000" cy="798229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Endangered Species Act (ESA)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196F02-3740-4BD3-BCF2-9100E4D654A6}"/>
              </a:ext>
            </a:extLst>
          </p:cNvPr>
          <p:cNvSpPr/>
          <p:nvPr/>
        </p:nvSpPr>
        <p:spPr>
          <a:xfrm>
            <a:off x="273590" y="5682047"/>
            <a:ext cx="5002417" cy="923330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of ~1600 species + 900 critical habitats!!!</a:t>
            </a:r>
          </a:p>
        </p:txBody>
      </p:sp>
      <p:pic>
        <p:nvPicPr>
          <p:cNvPr id="21" name="Picture 4" descr="WOL002-00128 - Joel Sartore">
            <a:extLst>
              <a:ext uri="{FF2B5EF4-FFF2-40B4-BE49-F238E27FC236}">
                <a16:creationId xmlns:a16="http://schemas.microsoft.com/office/drawing/2014/main" id="{EAA7E291-B034-451C-BC07-F586ADAD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35" y="930296"/>
            <a:ext cx="2679067" cy="1785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165D6F-9A61-4AB5-9DA3-D206AB3DD4EA}"/>
              </a:ext>
            </a:extLst>
          </p:cNvPr>
          <p:cNvSpPr txBox="1"/>
          <p:nvPr/>
        </p:nvSpPr>
        <p:spPr>
          <a:xfrm>
            <a:off x="6426004" y="2715790"/>
            <a:ext cx="2275962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Grey Wolf</a:t>
            </a:r>
          </a:p>
        </p:txBody>
      </p:sp>
      <p:pic>
        <p:nvPicPr>
          <p:cNvPr id="23" name="Picture 14" descr="Wood Bison - License, download or print for £12.00 | Photos | Picfair">
            <a:extLst>
              <a:ext uri="{FF2B5EF4-FFF2-40B4-BE49-F238E27FC236}">
                <a16:creationId xmlns:a16="http://schemas.microsoft.com/office/drawing/2014/main" id="{82194206-87EC-4E4E-BB8C-529DA6B5F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5784" y="4499794"/>
            <a:ext cx="2480405" cy="16439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438040-2BCD-4794-940E-77E3E78A1A8D}"/>
              </a:ext>
            </a:extLst>
          </p:cNvPr>
          <p:cNvSpPr txBox="1"/>
          <p:nvPr/>
        </p:nvSpPr>
        <p:spPr>
          <a:xfrm>
            <a:off x="9604748" y="6143712"/>
            <a:ext cx="2189963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Wood Bison</a:t>
            </a:r>
          </a:p>
        </p:txBody>
      </p:sp>
      <p:pic>
        <p:nvPicPr>
          <p:cNvPr id="30" name="Picture 2" descr="Black-footed Ferret (Mustela nigripes) · iNaturalist">
            <a:extLst>
              <a:ext uri="{FF2B5EF4-FFF2-40B4-BE49-F238E27FC236}">
                <a16:creationId xmlns:a16="http://schemas.microsoft.com/office/drawing/2014/main" id="{61102B26-4C6A-46A8-A480-30FCF21E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201" y="3625057"/>
            <a:ext cx="2622995" cy="1749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67D7DA-8064-43AD-B264-BADC56B6160E}"/>
              </a:ext>
            </a:extLst>
          </p:cNvPr>
          <p:cNvSpPr txBox="1"/>
          <p:nvPr/>
        </p:nvSpPr>
        <p:spPr>
          <a:xfrm>
            <a:off x="6530546" y="5386715"/>
            <a:ext cx="2128304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Black-footed Ferret</a:t>
            </a:r>
          </a:p>
        </p:txBody>
      </p:sp>
      <p:sp>
        <p:nvSpPr>
          <p:cNvPr id="2" name="AutoShape 2" descr="Whorled Sunflower (Helianthus verticillatus) | 37 Tanglewyld ...">
            <a:extLst>
              <a:ext uri="{FF2B5EF4-FFF2-40B4-BE49-F238E27FC236}">
                <a16:creationId xmlns:a16="http://schemas.microsoft.com/office/drawing/2014/main" id="{65D394D9-958D-4152-94C4-88EB42BCC6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59FFC-4281-4E58-AD4F-A0D656B983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230" y="930296"/>
            <a:ext cx="2931514" cy="28313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68C3C7-7D7C-4BA2-9356-A247A8567A53}"/>
              </a:ext>
            </a:extLst>
          </p:cNvPr>
          <p:cNvSpPr txBox="1"/>
          <p:nvPr/>
        </p:nvSpPr>
        <p:spPr>
          <a:xfrm>
            <a:off x="9561749" y="3743636"/>
            <a:ext cx="2275962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Whorled Sunflower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22A0CD38-BCA5-8566-73E6-21488010D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0980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60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601819"/>
              </p:ext>
            </p:extLst>
          </p:nvPr>
        </p:nvGraphicFramePr>
        <p:xfrm>
          <a:off x="273599" y="1067457"/>
          <a:ext cx="1179467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85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3693814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fine to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41565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Spray Drift Ground Application– (0 to 230 feet)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B77F8-0111-8B2A-6C4C-94B13628F17A}"/>
              </a:ext>
            </a:extLst>
          </p:cNvPr>
          <p:cNvSpPr txBox="1"/>
          <p:nvPr/>
        </p:nvSpPr>
        <p:spPr>
          <a:xfrm>
            <a:off x="2348917" y="4276436"/>
            <a:ext cx="7818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Take </a:t>
            </a:r>
            <a:r>
              <a:rPr lang="en-US" sz="30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feet </a:t>
            </a:r>
            <a:r>
              <a:rPr lang="en-US" sz="3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figure out how to make it workable on your farm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6DF96448-4FFA-5426-88AA-9632A0DD1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7300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22AFB3-F9D8-9634-1733-AE257A7CF2F6}"/>
              </a:ext>
            </a:extLst>
          </p:cNvPr>
          <p:cNvSpPr/>
          <p:nvPr/>
        </p:nvSpPr>
        <p:spPr>
          <a:xfrm>
            <a:off x="7833089" y="5790543"/>
            <a:ext cx="4165831" cy="74792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Herbicide Strategy</a:t>
            </a:r>
          </a:p>
        </p:txBody>
      </p:sp>
    </p:spTree>
    <p:extLst>
      <p:ext uri="{BB962C8B-B14F-4D97-AF65-F5344CB8AC3E}">
        <p14:creationId xmlns:p14="http://schemas.microsoft.com/office/powerpoint/2010/main" val="3125320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6028" y="2212943"/>
          <a:ext cx="5395158" cy="373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29600" imgH="5848282" progId="MSGraph.Chart.8">
                  <p:embed followColorScheme="full"/>
                </p:oleObj>
              </mc:Choice>
              <mc:Fallback>
                <p:oleObj name="Chart" r:id="rId3" imgW="8229600" imgH="5848282" progId="MSGraph.Chart.8">
                  <p:embed followColorScheme="full"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28" y="2212943"/>
                        <a:ext cx="5395158" cy="373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442" y="184511"/>
            <a:ext cx="11426024" cy="885825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FF00"/>
                </a:solidFill>
              </a:rPr>
              <a:t>Boom Height and Spray Droplet Size Impacts Pesticide Drift Distance (feet) to </a:t>
            </a:r>
            <a:r>
              <a:rPr lang="en-US" altLang="en-US" sz="4000" b="1" u="sng" dirty="0">
                <a:solidFill>
                  <a:srgbClr val="FFFF00"/>
                </a:solidFill>
              </a:rPr>
              <a:t>COTTON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689345" y="4407993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FFFFFF"/>
                </a:solidFill>
              </a:rPr>
              <a:t>85 b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09522" y="2742016"/>
            <a:ext cx="1712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FFFFFF"/>
                </a:solidFill>
              </a:rPr>
              <a:t>188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8325" y="181461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66FFFF"/>
                </a:solidFill>
                <a:latin typeface="Arial"/>
              </a:rPr>
              <a:t>Medium droplet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5717" y="56441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latin typeface="Arial"/>
              </a:rPr>
              <a:t>48”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5980" y="559608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latin typeface="Arial"/>
              </a:rPr>
              <a:t>24”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624028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latin typeface="Arial"/>
              </a:rPr>
              <a:t>Boom Height</a:t>
            </a: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28574" y="1414463"/>
            <a:ext cx="12163426" cy="22235"/>
          </a:xfrm>
          <a:prstGeom prst="line">
            <a:avLst/>
          </a:prstGeom>
          <a:noFill/>
          <a:ln w="5715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943600" y="2241948"/>
          <a:ext cx="5638814" cy="373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229600" imgH="5848282" progId="MSGraph.Chart.8">
                  <p:embed followColorScheme="full"/>
                </p:oleObj>
              </mc:Choice>
              <mc:Fallback>
                <p:oleObj name="Chart" r:id="rId5" imgW="8229600" imgH="5848282" progId="MSGraph.Chart.8">
                  <p:embed followColorScheme="full"/>
                  <p:pic>
                    <p:nvPicPr>
                      <p:cNvPr id="13" name="Object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41948"/>
                        <a:ext cx="5638814" cy="373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050362" y="4669142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000000"/>
                </a:solidFill>
              </a:rPr>
              <a:t>68 b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327758" y="5069508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000000"/>
                </a:solidFill>
              </a:rPr>
              <a:t>36 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0403" y="1845984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66FFFF"/>
                </a:solidFill>
                <a:latin typeface="Arial"/>
              </a:rPr>
              <a:t>Ultra Coarse droplet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5678" y="566164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</a:rPr>
              <a:t>48”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14758" y="564952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</a:rPr>
              <a:t>24”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40875" y="627286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</a:rPr>
              <a:t>Boom Height</a:t>
            </a:r>
          </a:p>
        </p:txBody>
      </p:sp>
    </p:spTree>
    <p:extLst>
      <p:ext uri="{BB962C8B-B14F-4D97-AF65-F5344CB8AC3E}">
        <p14:creationId xmlns:p14="http://schemas.microsoft.com/office/powerpoint/2010/main" val="3208311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599" y="1067457"/>
          <a:ext cx="1179467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85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3693814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fine to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26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 as influenced by droplet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3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humidity </a:t>
                      </a:r>
                      <a:r>
                        <a:rPr lang="en-US" sz="2800" b="1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445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5542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Spray Drift Ground Application– (0 to 230 feet)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A06327-8A68-27B7-B8F7-C07E171FE672}"/>
              </a:ext>
            </a:extLst>
          </p:cNvPr>
          <p:cNvSpPr txBox="1"/>
          <p:nvPr/>
        </p:nvSpPr>
        <p:spPr>
          <a:xfrm>
            <a:off x="553259" y="5106005"/>
            <a:ext cx="1123535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boom, coarse droplets, DRA (15%), RH = </a:t>
            </a:r>
            <a:r>
              <a:rPr lang="en-US" sz="2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+ 15 + 10 = 100%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759803EE-87AE-859C-FAF0-DEC8C51BF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7300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C6020-1EFD-7011-B169-EC19071C889B}"/>
              </a:ext>
            </a:extLst>
          </p:cNvPr>
          <p:cNvSpPr/>
          <p:nvPr/>
        </p:nvSpPr>
        <p:spPr>
          <a:xfrm>
            <a:off x="7833089" y="5790543"/>
            <a:ext cx="4165831" cy="74792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Herbicide Strategy</a:t>
            </a:r>
          </a:p>
        </p:txBody>
      </p:sp>
    </p:spTree>
    <p:extLst>
      <p:ext uri="{BB962C8B-B14F-4D97-AF65-F5344CB8AC3E}">
        <p14:creationId xmlns:p14="http://schemas.microsoft.com/office/powerpoint/2010/main" val="1613293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75A4F5-C7CD-96A6-6B50-1630A573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5446" y="728483"/>
            <a:ext cx="3744809" cy="2971046"/>
          </a:xfrm>
          <a:prstGeom prst="rect">
            <a:avLst/>
          </a:prstGeom>
        </p:spPr>
      </p:pic>
      <p:pic>
        <p:nvPicPr>
          <p:cNvPr id="5" name="Picture 2" descr="D:\Photo's\Equipment\DSC06550.JPG">
            <a:extLst>
              <a:ext uri="{FF2B5EF4-FFF2-40B4-BE49-F238E27FC236}">
                <a16:creationId xmlns:a16="http://schemas.microsoft.com/office/drawing/2014/main" id="{224D0B3A-9B3A-EB7D-D8E8-5FBC2ABE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0002" y="4072698"/>
            <a:ext cx="4721998" cy="278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1330D-0AB0-D974-653E-1F61EC10CB46}"/>
              </a:ext>
            </a:extLst>
          </p:cNvPr>
          <p:cNvSpPr txBox="1"/>
          <p:nvPr/>
        </p:nvSpPr>
        <p:spPr>
          <a:xfrm>
            <a:off x="9738204" y="3330197"/>
            <a:ext cx="1702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Layby Rig: 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AD26C-78A3-455D-4066-420795C15546}"/>
              </a:ext>
            </a:extLst>
          </p:cNvPr>
          <p:cNvSpPr txBox="1"/>
          <p:nvPr/>
        </p:nvSpPr>
        <p:spPr>
          <a:xfrm>
            <a:off x="10409975" y="6408344"/>
            <a:ext cx="1702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Hooded: 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D9571-321A-F792-1788-BD963D67D96E}"/>
              </a:ext>
            </a:extLst>
          </p:cNvPr>
          <p:cNvSpPr txBox="1"/>
          <p:nvPr/>
        </p:nvSpPr>
        <p:spPr>
          <a:xfrm>
            <a:off x="0" y="41565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Methods to Reduce Buffer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59467-3C4F-F2E1-2E49-F43478A05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472" y="956656"/>
            <a:ext cx="4818709" cy="14547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B7D12-F617-6914-7F93-0DF7427CA28F}"/>
              </a:ext>
            </a:extLst>
          </p:cNvPr>
          <p:cNvSpPr txBox="1"/>
          <p:nvPr/>
        </p:nvSpPr>
        <p:spPr>
          <a:xfrm>
            <a:off x="1326472" y="2042088"/>
            <a:ext cx="2463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Broadcast Hooded: 50%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7C01A0A-551A-1FF1-A9E5-4F01A6991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738857"/>
              </p:ext>
            </p:extLst>
          </p:nvPr>
        </p:nvGraphicFramePr>
        <p:xfrm>
          <a:off x="0" y="2987040"/>
          <a:ext cx="724808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8897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2549191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Downwind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of product (single 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below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5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Windbreak – 4 foot wide, height of boom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Windbreak – 8 foot wide, 2X boom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Forest/shrubland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 ft, 2X boom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</a:tbl>
          </a:graphicData>
        </a:graphic>
      </p:graphicFrame>
      <p:sp>
        <p:nvSpPr>
          <p:cNvPr id="2" name="Line 2">
            <a:extLst>
              <a:ext uri="{FF2B5EF4-FFF2-40B4-BE49-F238E27FC236}">
                <a16:creationId xmlns:a16="http://schemas.microsoft.com/office/drawing/2014/main" id="{4253D743-7698-3EAF-6C22-892B211ED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7300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3C2E1-1D85-9947-9C68-5DC804BE9325}"/>
              </a:ext>
            </a:extLst>
          </p:cNvPr>
          <p:cNvSpPr/>
          <p:nvPr/>
        </p:nvSpPr>
        <p:spPr>
          <a:xfrm>
            <a:off x="7470" y="30237"/>
            <a:ext cx="1819455" cy="596873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Herbicide Strategy</a:t>
            </a:r>
          </a:p>
        </p:txBody>
      </p:sp>
    </p:spTree>
    <p:extLst>
      <p:ext uri="{BB962C8B-B14F-4D97-AF65-F5344CB8AC3E}">
        <p14:creationId xmlns:p14="http://schemas.microsoft.com/office/powerpoint/2010/main" val="2018290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8D9571-321A-F792-1788-BD963D67D96E}"/>
              </a:ext>
            </a:extLst>
          </p:cNvPr>
          <p:cNvSpPr txBox="1"/>
          <p:nvPr/>
        </p:nvSpPr>
        <p:spPr>
          <a:xfrm>
            <a:off x="0" y="55420"/>
            <a:ext cx="12192000" cy="1261884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Areas Adjacent To Treated Field Downwind Can Represent Spray Drift Buffers</a:t>
            </a:r>
            <a:endParaRPr kumimoji="0" lang="en-US" sz="3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7C01A0A-551A-1FF1-A9E5-4F01A6991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000556"/>
              </p:ext>
            </p:extLst>
          </p:nvPr>
        </p:nvGraphicFramePr>
        <p:xfrm>
          <a:off x="596200" y="1656406"/>
          <a:ext cx="1117197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977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Out of Field Buffers </a:t>
                      </a: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Downwind - Relevant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Georgia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 fields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Roads, grassy areas, bareground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borders, hedgerows, CRP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On-farm contained irrigation water sources (irrigation ponds)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4275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EB52D7-3CF5-FC07-8774-2C49EBF8D225}"/>
              </a:ext>
            </a:extLst>
          </p:cNvPr>
          <p:cNvSpPr txBox="1"/>
          <p:nvPr/>
        </p:nvSpPr>
        <p:spPr>
          <a:xfrm>
            <a:off x="4174435" y="6268004"/>
            <a:ext cx="57704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*More options are available through herbicide strategy!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7BB41AC1-4616-4B00-60AE-94B9D32EE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0564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E53CAC-A65E-1EAF-8225-D9A0B3143ADF}"/>
              </a:ext>
            </a:extLst>
          </p:cNvPr>
          <p:cNvSpPr/>
          <p:nvPr/>
        </p:nvSpPr>
        <p:spPr>
          <a:xfrm>
            <a:off x="7861991" y="4948971"/>
            <a:ext cx="4165831" cy="74792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Herbicide Strategy</a:t>
            </a:r>
          </a:p>
        </p:txBody>
      </p:sp>
    </p:spTree>
    <p:extLst>
      <p:ext uri="{BB962C8B-B14F-4D97-AF65-F5344CB8AC3E}">
        <p14:creationId xmlns:p14="http://schemas.microsoft.com/office/powerpoint/2010/main" val="1040795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7567-B3D0-46BA-8C6C-87C665845A91}"/>
              </a:ext>
            </a:extLst>
          </p:cNvPr>
          <p:cNvSpPr txBox="1">
            <a:spLocks/>
          </p:cNvSpPr>
          <p:nvPr/>
        </p:nvSpPr>
        <p:spPr>
          <a:xfrm>
            <a:off x="2420229" y="40251"/>
            <a:ext cx="9763982" cy="73036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Essential to Protect Species and Farms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7FFB94F6-703B-E0DA-2483-C680961C2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124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01C72B-D596-7B33-2722-2C8785BCAC8F}"/>
              </a:ext>
            </a:extLst>
          </p:cNvPr>
          <p:cNvGrpSpPr/>
          <p:nvPr/>
        </p:nvGrpSpPr>
        <p:grpSpPr>
          <a:xfrm>
            <a:off x="150426" y="1266625"/>
            <a:ext cx="3956385" cy="1290364"/>
            <a:chOff x="3241627" y="-69952"/>
            <a:chExt cx="4547738" cy="149153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DBD1E7E-07EA-29D4-8792-1AA523C3C4D6}"/>
                </a:ext>
              </a:extLst>
            </p:cNvPr>
            <p:cNvSpPr/>
            <p:nvPr/>
          </p:nvSpPr>
          <p:spPr>
            <a:xfrm>
              <a:off x="3241627" y="-69952"/>
              <a:ext cx="4547738" cy="14915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0F3A64C0-92C5-8B77-8F65-D7B43072983F}"/>
                </a:ext>
              </a:extLst>
            </p:cNvPr>
            <p:cNvSpPr txBox="1"/>
            <p:nvPr/>
          </p:nvSpPr>
          <p:spPr>
            <a:xfrm>
              <a:off x="3314438" y="46660"/>
              <a:ext cx="4474927" cy="1302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Location of species &amp; habitat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0F14AB-A3D5-8257-B774-5A6186872ADA}"/>
              </a:ext>
            </a:extLst>
          </p:cNvPr>
          <p:cNvSpPr/>
          <p:nvPr/>
        </p:nvSpPr>
        <p:spPr>
          <a:xfrm>
            <a:off x="326058" y="4946193"/>
            <a:ext cx="3780754" cy="172310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8050C-2502-9BAE-993F-02D201CAB3B0}"/>
              </a:ext>
            </a:extLst>
          </p:cNvPr>
          <p:cNvSpPr txBox="1"/>
          <p:nvPr/>
        </p:nvSpPr>
        <p:spPr>
          <a:xfrm>
            <a:off x="613304" y="5069079"/>
            <a:ext cx="3052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 of fields treated with pesticides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4E9CA62C-44CF-A4DF-0C9E-237C590D7E43}"/>
              </a:ext>
            </a:extLst>
          </p:cNvPr>
          <p:cNvSpPr/>
          <p:nvPr/>
        </p:nvSpPr>
        <p:spPr>
          <a:xfrm rot="5400000">
            <a:off x="998652" y="3365881"/>
            <a:ext cx="1828473" cy="68781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CBA2CD-6D68-EC08-ED7B-A29AD2B1674A}"/>
              </a:ext>
            </a:extLst>
          </p:cNvPr>
          <p:cNvSpPr txBox="1"/>
          <p:nvPr/>
        </p:nvSpPr>
        <p:spPr>
          <a:xfrm>
            <a:off x="2420229" y="3456202"/>
            <a:ext cx="201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Overlap?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86C37-C101-4EB8-9E22-8DC5DB665DBA}"/>
              </a:ext>
            </a:extLst>
          </p:cNvPr>
          <p:cNvSpPr txBox="1"/>
          <p:nvPr/>
        </p:nvSpPr>
        <p:spPr>
          <a:xfrm>
            <a:off x="3417788" y="4868600"/>
            <a:ext cx="13139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211C9-7E6F-4E65-BE5D-C2AF587C7705}"/>
              </a:ext>
            </a:extLst>
          </p:cNvPr>
          <p:cNvSpPr txBox="1"/>
          <p:nvPr/>
        </p:nvSpPr>
        <p:spPr>
          <a:xfrm>
            <a:off x="3429971" y="1053891"/>
            <a:ext cx="13139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D4240A-1303-CB5C-70FB-F9EDECF4A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089" y="802375"/>
            <a:ext cx="5326262" cy="299602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4784A9-D8EF-BDA1-B622-8F15899CAB04}"/>
              </a:ext>
            </a:extLst>
          </p:cNvPr>
          <p:cNvSpPr/>
          <p:nvPr/>
        </p:nvSpPr>
        <p:spPr>
          <a:xfrm>
            <a:off x="7789" y="12540"/>
            <a:ext cx="2391948" cy="817759"/>
          </a:xfrm>
          <a:custGeom>
            <a:avLst/>
            <a:gdLst>
              <a:gd name="connsiteX0" fmla="*/ 0 w 2391948"/>
              <a:gd name="connsiteY0" fmla="*/ 136296 h 817759"/>
              <a:gd name="connsiteX1" fmla="*/ 136296 w 2391948"/>
              <a:gd name="connsiteY1" fmla="*/ 0 h 817759"/>
              <a:gd name="connsiteX2" fmla="*/ 2255652 w 2391948"/>
              <a:gd name="connsiteY2" fmla="*/ 0 h 817759"/>
              <a:gd name="connsiteX3" fmla="*/ 2391948 w 2391948"/>
              <a:gd name="connsiteY3" fmla="*/ 136296 h 817759"/>
              <a:gd name="connsiteX4" fmla="*/ 2391948 w 2391948"/>
              <a:gd name="connsiteY4" fmla="*/ 681463 h 817759"/>
              <a:gd name="connsiteX5" fmla="*/ 2255652 w 2391948"/>
              <a:gd name="connsiteY5" fmla="*/ 817759 h 817759"/>
              <a:gd name="connsiteX6" fmla="*/ 136296 w 2391948"/>
              <a:gd name="connsiteY6" fmla="*/ 817759 h 817759"/>
              <a:gd name="connsiteX7" fmla="*/ 0 w 2391948"/>
              <a:gd name="connsiteY7" fmla="*/ 681463 h 817759"/>
              <a:gd name="connsiteX8" fmla="*/ 0 w 2391948"/>
              <a:gd name="connsiteY8" fmla="*/ 136296 h 81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1948" h="817759">
                <a:moveTo>
                  <a:pt x="0" y="136296"/>
                </a:moveTo>
                <a:cubicBezTo>
                  <a:pt x="0" y="61022"/>
                  <a:pt x="61022" y="0"/>
                  <a:pt x="136296" y="0"/>
                </a:cubicBezTo>
                <a:lnTo>
                  <a:pt x="2255652" y="0"/>
                </a:lnTo>
                <a:cubicBezTo>
                  <a:pt x="2330926" y="0"/>
                  <a:pt x="2391948" y="61022"/>
                  <a:pt x="2391948" y="136296"/>
                </a:cubicBezTo>
                <a:lnTo>
                  <a:pt x="2391948" y="681463"/>
                </a:lnTo>
                <a:cubicBezTo>
                  <a:pt x="2391948" y="756737"/>
                  <a:pt x="2330926" y="817759"/>
                  <a:pt x="2255652" y="817759"/>
                </a:cubicBezTo>
                <a:lnTo>
                  <a:pt x="136296" y="817759"/>
                </a:lnTo>
                <a:cubicBezTo>
                  <a:pt x="61022" y="817759"/>
                  <a:pt x="0" y="756737"/>
                  <a:pt x="0" y="681463"/>
                </a:cubicBezTo>
                <a:lnTo>
                  <a:pt x="0" y="136296"/>
                </a:lnTo>
                <a:close/>
              </a:path>
            </a:pathLst>
          </a:custGeom>
          <a:solidFill>
            <a:srgbClr val="174F72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31360" tIns="85640" rIns="131360" bIns="85640" numCol="1" spcCol="1270" anchor="ctr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PULA Refinement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B7B399-3C6D-C0C9-831C-E0757C52ABC5}"/>
              </a:ext>
            </a:extLst>
          </p:cNvPr>
          <p:cNvSpPr/>
          <p:nvPr/>
        </p:nvSpPr>
        <p:spPr>
          <a:xfrm>
            <a:off x="5322048" y="3979422"/>
            <a:ext cx="6710809" cy="26898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41D57-C5BE-68DB-60CF-EE9254FC9AAF}"/>
              </a:ext>
            </a:extLst>
          </p:cNvPr>
          <p:cNvSpPr txBox="1"/>
          <p:nvPr/>
        </p:nvSpPr>
        <p:spPr>
          <a:xfrm>
            <a:off x="5322048" y="3979422"/>
            <a:ext cx="6799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Vulnerable Species Action Plan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highly vulnerable species (27)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Runoff, drift, volatility, bioaccumulation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refined before restrictions</a:t>
            </a:r>
          </a:p>
        </p:txBody>
      </p:sp>
    </p:spTree>
    <p:extLst>
      <p:ext uri="{BB962C8B-B14F-4D97-AF65-F5344CB8AC3E}">
        <p14:creationId xmlns:p14="http://schemas.microsoft.com/office/powerpoint/2010/main" val="733282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59D5-26C7-7443-E883-BA90D258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0EFE9F-8ABC-CE41-32D6-BF48782E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321" y="2061442"/>
            <a:ext cx="6479679" cy="30567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3266A-7C51-5AAD-9F11-94D7905C9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203"/>
            <a:ext cx="5676920" cy="61387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110058-C045-4190-8290-2994F2C70D07}"/>
              </a:ext>
            </a:extLst>
          </p:cNvPr>
          <p:cNvSpPr txBox="1">
            <a:spLocks/>
          </p:cNvSpPr>
          <p:nvPr/>
        </p:nvSpPr>
        <p:spPr>
          <a:xfrm>
            <a:off x="0" y="32368"/>
            <a:ext cx="12192000" cy="6311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EPA Takes Mapping Approach National – Dec of 2024</a:t>
            </a: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5816635D-A897-5289-5F21-EB25942D7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354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0001.JPG">
            <a:extLst>
              <a:ext uri="{FF2B5EF4-FFF2-40B4-BE49-F238E27FC236}">
                <a16:creationId xmlns:a16="http://schemas.microsoft.com/office/drawing/2014/main" id="{B1AB06F6-41B8-4C92-BAFC-BE0D7867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9196"/>
            <a:ext cx="3809999" cy="42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40460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ESA Take Home Messages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FDCDB-F452-4E11-B27D-6049574C2EC8}"/>
              </a:ext>
            </a:extLst>
          </p:cNvPr>
          <p:cNvSpPr txBox="1"/>
          <p:nvPr/>
        </p:nvSpPr>
        <p:spPr>
          <a:xfrm>
            <a:off x="2428760" y="305966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C26DC-9674-488A-928D-3C50A910640C}"/>
              </a:ext>
            </a:extLst>
          </p:cNvPr>
          <p:cNvSpPr txBox="1"/>
          <p:nvPr/>
        </p:nvSpPr>
        <p:spPr>
          <a:xfrm>
            <a:off x="3803939" y="1009196"/>
            <a:ext cx="83820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Advisors key to ESA; calculator key for advisor… calculator continues to improve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Drift calculator being developed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Help us identify issues, challenges, errors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 have time….herbicides for 2025 Liberty Ultra, Enlist One, Enlist Duo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EPA webinar in March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Remember pesticide applicators must do their part, be accountable!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905368DC-77C0-14DC-0526-ECA2193A6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1626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195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http://www.sofreshandsogreen.com/wp-content/uploads/2010/12/EPA-logo-510x5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412" y="851112"/>
            <a:ext cx="1839465" cy="198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5184" y="3799521"/>
            <a:ext cx="2362200" cy="1261884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 Partners</a:t>
            </a:r>
          </a:p>
        </p:txBody>
      </p:sp>
      <p:pic>
        <p:nvPicPr>
          <p:cNvPr id="22534" name="Picture 7" descr="D:\Photo's\IR-4\IR4_logo.b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54" y="5607735"/>
            <a:ext cx="1897877" cy="1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agonline/depts/commissioner/communications/Shared%20Documents/GDA%20Logo%20Package/Division%20logos/Plant-Industry/JPEG/plant-industry-full-color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54" y="2331713"/>
            <a:ext cx="3352800" cy="10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1"/>
            <a:ext cx="12192000" cy="6463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Science, Cooperation, &amp; Communication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654" y="863758"/>
            <a:ext cx="25146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401" y="5659665"/>
            <a:ext cx="3713034" cy="970072"/>
          </a:xfrm>
          <a:prstGeom prst="rect">
            <a:avLst/>
          </a:prstGeom>
        </p:spPr>
      </p:pic>
      <p:pic>
        <p:nvPicPr>
          <p:cNvPr id="13" name="Picture 2" descr="http://extension.uga.edu/global/images/UGA-Cooperative-Extension.png">
            <a:hlinkClick r:id="rId7"/>
            <a:extLst>
              <a:ext uri="{FF2B5EF4-FFF2-40B4-BE49-F238E27FC236}">
                <a16:creationId xmlns:a16="http://schemas.microsoft.com/office/drawing/2014/main" id="{D9AE5104-48C1-439D-ACDE-04869F26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929" y="1129102"/>
            <a:ext cx="3922910" cy="9407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8DBBF-97A7-494A-8E4A-9039A9C7C7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356" y="2526606"/>
            <a:ext cx="1959559" cy="2436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9339C2-CC1F-45A5-A0CE-D34E63F5B4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0115" y="2953907"/>
            <a:ext cx="2440029" cy="1028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F1BCB3-8956-4A92-A8FD-679F55E9DC37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8716" y="5562294"/>
            <a:ext cx="3013270" cy="10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97EB64-A0D3-27BA-9097-40A0A8795A6E}"/>
              </a:ext>
            </a:extLst>
          </p:cNvPr>
          <p:cNvSpPr txBox="1"/>
          <p:nvPr/>
        </p:nvSpPr>
        <p:spPr>
          <a:xfrm>
            <a:off x="8586839" y="4377416"/>
            <a:ext cx="3112371" cy="677108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Consultants</a:t>
            </a:r>
          </a:p>
        </p:txBody>
      </p:sp>
    </p:spTree>
    <p:extLst>
      <p:ext uri="{BB962C8B-B14F-4D97-AF65-F5344CB8AC3E}">
        <p14:creationId xmlns:p14="http://schemas.microsoft.com/office/powerpoint/2010/main" val="14329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C:\Users\eprostko\AppData\Local\Microsoft\Windows\Temporary Internet Files\Content.IE5\KPW2CB5P\MP900409268[1]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9587" y="264036"/>
            <a:ext cx="8954948" cy="6593964"/>
          </a:xfrm>
        </p:spPr>
      </p:pic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316001" y="5644868"/>
            <a:ext cx="25732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Court removal of tools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921454C-0A35-4648-AE05-C303B7C9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101" y="5842337"/>
            <a:ext cx="25732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Overwhelming regulations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2733" y="193203"/>
            <a:ext cx="2889267" cy="2564745"/>
          </a:xfrm>
          <a:solidFill>
            <a:srgbClr val="FF0000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Farm’s Dilemma</a:t>
            </a:r>
            <a:b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509EF-8406-B5A1-C037-32CDAB55CF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5972" y="3723968"/>
            <a:ext cx="2631440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42C54-B8FB-7A0F-0E42-89726A1F2908}"/>
              </a:ext>
            </a:extLst>
          </p:cNvPr>
          <p:cNvSpPr txBox="1"/>
          <p:nvPr/>
        </p:nvSpPr>
        <p:spPr>
          <a:xfrm>
            <a:off x="9688903" y="5285360"/>
            <a:ext cx="2081374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Pest Management Toolbox</a:t>
            </a:r>
          </a:p>
        </p:txBody>
      </p:sp>
    </p:spTree>
    <p:extLst>
      <p:ext uri="{BB962C8B-B14F-4D97-AF65-F5344CB8AC3E}">
        <p14:creationId xmlns:p14="http://schemas.microsoft.com/office/powerpoint/2010/main" val="307988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1EA5-D342-3C2C-1EA2-7D1A426CB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4C4470-7D94-2AB5-05B1-CDF1C6215B25}"/>
              </a:ext>
            </a:extLst>
          </p:cNvPr>
          <p:cNvSpPr txBox="1"/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Herbicide Strategy Evolves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0ED1-F0E2-8EA3-7EC2-44A2B9AFFF38}"/>
              </a:ext>
            </a:extLst>
          </p:cNvPr>
          <p:cNvSpPr txBox="1"/>
          <p:nvPr/>
        </p:nvSpPr>
        <p:spPr>
          <a:xfrm>
            <a:off x="6568615" y="5541908"/>
            <a:ext cx="450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strategy = likely game over for many of us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B5A8D9-8D4E-86F2-2299-BF05F010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38" y="808260"/>
            <a:ext cx="4394069" cy="585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F34E71F-7ACB-B742-BF1D-AAFDDBD8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634" y="1601788"/>
            <a:ext cx="5534901" cy="313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6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vm.edu/~entlab/sunnpest%20publication/images/Airplane-Spraying-Agriculture-Field-Photograph-C10094247.jpeg">
            <a:extLst>
              <a:ext uri="{FF2B5EF4-FFF2-40B4-BE49-F238E27FC236}">
                <a16:creationId xmlns:a16="http://schemas.microsoft.com/office/drawing/2014/main" id="{5693EA07-A49A-DDA4-050C-C6AA4E55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1" y="4532058"/>
            <a:ext cx="3482267" cy="2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9132BBC9-1B88-5113-F267-766E4691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849" y="3564388"/>
            <a:ext cx="42671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aterfortheworld.net/uploads/tx_casestudy/Water_footprint.jpg">
            <a:extLst>
              <a:ext uri="{FF2B5EF4-FFF2-40B4-BE49-F238E27FC236}">
                <a16:creationId xmlns:a16="http://schemas.microsoft.com/office/drawing/2014/main" id="{CC08987B-618A-B908-BA22-5DB1AB94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663" y="1453662"/>
            <a:ext cx="4119759" cy="286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EFB9DBC-34A9-DB5C-5A17-A7FC9506E530}"/>
              </a:ext>
            </a:extLst>
          </p:cNvPr>
          <p:cNvSpPr txBox="1">
            <a:spLocks/>
          </p:cNvSpPr>
          <p:nvPr/>
        </p:nvSpPr>
        <p:spPr>
          <a:xfrm>
            <a:off x="0" y="35145"/>
            <a:ext cx="12192000" cy="1186752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3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Ultimate Goal of EPA Scientists to Reach Compliance is Sound; Unfortunately, the Approach has Been Painful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F6A26-DFA3-4AD1-DDB3-84F6E620D098}"/>
              </a:ext>
            </a:extLst>
          </p:cNvPr>
          <p:cNvCxnSpPr>
            <a:cxnSpLocks/>
          </p:cNvCxnSpPr>
          <p:nvPr/>
        </p:nvCxnSpPr>
        <p:spPr>
          <a:xfrm flipV="1">
            <a:off x="0" y="1213803"/>
            <a:ext cx="12192000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DD87F5F6-6E08-0782-34CA-D33B73858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724" y="1404517"/>
            <a:ext cx="257326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Herbicide Footprint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61C8746-A690-68D3-1386-8ACD1EC53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251" y="1730351"/>
            <a:ext cx="7620369" cy="16605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Ensure pesticides are applied on-target and remain there!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–"/>
            </a:pPr>
            <a:endParaRPr lang="en-US" sz="33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A9EE79-7F6D-580E-4DAF-0DB94F48BA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996" y="4519755"/>
            <a:ext cx="3116762" cy="2335494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F8DC410B-05D8-0996-2EBF-4B791553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212" y="4511662"/>
            <a:ext cx="348092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Spray Drift</a:t>
            </a:r>
          </a:p>
        </p:txBody>
      </p:sp>
    </p:spTree>
    <p:extLst>
      <p:ext uri="{BB962C8B-B14F-4D97-AF65-F5344CB8AC3E}">
        <p14:creationId xmlns:p14="http://schemas.microsoft.com/office/powerpoint/2010/main" val="93527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B8BD2A-C453-49E5-BBF4-39B08EB6B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" y="1624753"/>
            <a:ext cx="6685848" cy="5154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EAC62A-740C-4873-B0A7-ADECE71C4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037" y="1624753"/>
            <a:ext cx="3941012" cy="4147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48FA47-E348-4B25-A535-F88D835B64F3}"/>
              </a:ext>
            </a:extLst>
          </p:cNvPr>
          <p:cNvSpPr txBox="1"/>
          <p:nvPr/>
        </p:nvSpPr>
        <p:spPr>
          <a:xfrm>
            <a:off x="83127" y="6410159"/>
            <a:ext cx="661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Pesticide Stewardship and the Endangered Species Act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1447879-1BA9-4762-86A0-A833DEE33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Agricultural Stakeholders Became Very Engaged in Support of Our Family Farms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DC4A5-962F-45A1-90E2-0C75EBEC9BF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9418" y="5836069"/>
            <a:ext cx="2752437" cy="102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33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D13F-018F-7E73-B40C-13FABFC47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08260B-0EE3-181F-6445-8EBE2AD1DFA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Enormous Effort = Game Changer =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980B4-B4C6-5D7C-6F26-1FF928E3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4" y="5089226"/>
            <a:ext cx="12192000" cy="547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" name="Picture 6" descr="Image preview">
            <a:extLst>
              <a:ext uri="{FF2B5EF4-FFF2-40B4-BE49-F238E27FC236}">
                <a16:creationId xmlns:a16="http://schemas.microsoft.com/office/drawing/2014/main" id="{5718B2F5-D6F4-E110-873B-A62DE6F4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397" y="1123820"/>
            <a:ext cx="5020508" cy="37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6C7CC-7217-CEAC-0C10-54E9E14487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11" y="1123820"/>
            <a:ext cx="5020508" cy="3765381"/>
          </a:xfrm>
          <a:prstGeom prst="rect">
            <a:avLst/>
          </a:prstGeom>
        </p:spPr>
      </p:pic>
      <p:pic>
        <p:nvPicPr>
          <p:cNvPr id="12" name="Picture 2" descr="http://www.sofreshandsogreen.com/wp-content/uploads/2010/12/EPA-logo-510x555.jpg">
            <a:extLst>
              <a:ext uri="{FF2B5EF4-FFF2-40B4-BE49-F238E27FC236}">
                <a16:creationId xmlns:a16="http://schemas.microsoft.com/office/drawing/2014/main" id="{215AFAEF-B20D-FD3E-1685-8F66D6921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313" y="5217393"/>
            <a:ext cx="1471385" cy="15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agonline/depts/commissioner/communications/Shared%20Documents/GDA%20Logo%20Package/Division%20logos/Plant-Industry/JPEG/plant-industry-full-color.jpg">
            <a:extLst>
              <a:ext uri="{FF2B5EF4-FFF2-40B4-BE49-F238E27FC236}">
                <a16:creationId xmlns:a16="http://schemas.microsoft.com/office/drawing/2014/main" id="{EE0FF047-AF4C-7B39-F828-7B8E3B5BDA2E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1203" y="5830244"/>
            <a:ext cx="2440030" cy="7351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9F237-0A92-1068-B140-1BBF5BF2D587}"/>
              </a:ext>
            </a:extLst>
          </p:cNvPr>
          <p:cNvSpPr txBox="1"/>
          <p:nvPr/>
        </p:nvSpPr>
        <p:spPr>
          <a:xfrm>
            <a:off x="3987797" y="5825952"/>
            <a:ext cx="2514600" cy="769441"/>
          </a:xfrm>
          <a:prstGeom prst="rect">
            <a:avLst/>
          </a:prstGeom>
          <a:solidFill>
            <a:srgbClr val="000000"/>
          </a:solidFill>
          <a:ln>
            <a:solidFill>
              <a:srgbClr val="BA0C2F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Farmers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B969D5-4276-29D0-E0CC-6C95683F6B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08" y="5242360"/>
            <a:ext cx="1258206" cy="1564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70EB28-ED80-FB9C-E78E-A471AFB3CC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374" y="5669491"/>
            <a:ext cx="2440029" cy="10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21206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997AC-4590-E558-3765-76966859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B02CE4-FBE1-DE02-E7F2-AED9D2351321}"/>
              </a:ext>
            </a:extLst>
          </p:cNvPr>
          <p:cNvSpPr txBox="1"/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Herbicide Strategy Evolves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FEE62C5-11AE-0A91-F2CE-C5D4DCBD13E4}"/>
              </a:ext>
            </a:extLst>
          </p:cNvPr>
          <p:cNvSpPr/>
          <p:nvPr/>
        </p:nvSpPr>
        <p:spPr>
          <a:xfrm>
            <a:off x="5044282" y="1668401"/>
            <a:ext cx="1666959" cy="8577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C0B04A3-9BDB-9A17-17C3-E9275F1F0699}"/>
              </a:ext>
            </a:extLst>
          </p:cNvPr>
          <p:cNvSpPr/>
          <p:nvPr/>
        </p:nvSpPr>
        <p:spPr>
          <a:xfrm>
            <a:off x="5032754" y="4331844"/>
            <a:ext cx="1666959" cy="8577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FFC9F2-593D-4C42-3143-9626F52C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22" y="820747"/>
            <a:ext cx="4075454" cy="54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D86A2-1436-81D2-1B77-25B165F0128F}"/>
              </a:ext>
            </a:extLst>
          </p:cNvPr>
          <p:cNvSpPr txBox="1"/>
          <p:nvPr/>
        </p:nvSpPr>
        <p:spPr>
          <a:xfrm>
            <a:off x="326452" y="5746853"/>
            <a:ext cx="450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strategy = likely game over for many of us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F87EF7A-13EB-360D-9E8B-B65ACDCF2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247" y="820744"/>
            <a:ext cx="4075455" cy="54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84FD7B-5599-3D45-60FB-FA57F14441BD}"/>
              </a:ext>
            </a:extLst>
          </p:cNvPr>
          <p:cNvSpPr txBox="1"/>
          <p:nvPr/>
        </p:nvSpPr>
        <p:spPr>
          <a:xfrm>
            <a:off x="7555516" y="5746852"/>
            <a:ext cx="32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strategy = still in the game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F7BDC-56BA-FC88-3AD9-B75FDFC85B00}"/>
              </a:ext>
            </a:extLst>
          </p:cNvPr>
          <p:cNvSpPr txBox="1"/>
          <p:nvPr/>
        </p:nvSpPr>
        <p:spPr>
          <a:xfrm>
            <a:off x="7159247" y="2375857"/>
            <a:ext cx="407545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not impose restrictions - starts as products are registered or reviewed</a:t>
            </a:r>
          </a:p>
        </p:txBody>
      </p:sp>
    </p:spTree>
    <p:extLst>
      <p:ext uri="{BB962C8B-B14F-4D97-AF65-F5344CB8AC3E}">
        <p14:creationId xmlns:p14="http://schemas.microsoft.com/office/powerpoint/2010/main" val="3731274619"/>
      </p:ext>
    </p:extLst>
  </p:cSld>
  <p:clrMapOvr>
    <a:masterClrMapping/>
  </p:clrMapOvr>
</p:sld>
</file>

<file path=ppt/theme/theme1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3.xml><?xml version="1.0" encoding="utf-8"?>
<a:theme xmlns:a="http://schemas.openxmlformats.org/drawingml/2006/main" name="2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4.xml><?xml version="1.0" encoding="utf-8"?>
<a:theme xmlns:a="http://schemas.openxmlformats.org/drawingml/2006/main" name="Landscape_Template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8.xml><?xml version="1.0" encoding="utf-8"?>
<a:theme xmlns:a="http://schemas.openxmlformats.org/drawingml/2006/main" name="4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9.xml><?xml version="1.0" encoding="utf-8"?>
<a:theme xmlns:a="http://schemas.openxmlformats.org/drawingml/2006/main" name="UGA Extension/4-H Theme">
  <a:themeElements>
    <a:clrScheme name="UGA x 4-H Brand">
      <a:dk1>
        <a:srgbClr val="000000"/>
      </a:dk1>
      <a:lt1>
        <a:srgbClr val="FFFFFF"/>
      </a:lt1>
      <a:dk2>
        <a:srgbClr val="BA0C2F"/>
      </a:dk2>
      <a:lt2>
        <a:srgbClr val="9EA2A2"/>
      </a:lt2>
      <a:accent1>
        <a:srgbClr val="00A3AD"/>
      </a:accent1>
      <a:accent2>
        <a:srgbClr val="B7BF10"/>
      </a:accent2>
      <a:accent3>
        <a:srgbClr val="339966"/>
      </a:accent3>
      <a:accent4>
        <a:srgbClr val="61C250"/>
      </a:accent4>
      <a:accent5>
        <a:srgbClr val="BED600"/>
      </a:accent5>
      <a:accent6>
        <a:srgbClr val="FFCB4F"/>
      </a:accent6>
      <a:hlink>
        <a:srgbClr val="BA0C2F"/>
      </a:hlink>
      <a:folHlink>
        <a:srgbClr val="E3002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8750FD24A5A4E8124C737CA0641E4" ma:contentTypeVersion="17" ma:contentTypeDescription="Create a new document." ma:contentTypeScope="" ma:versionID="ebd736e044b034ceb31946a3dab09e2a">
  <xsd:schema xmlns:xsd="http://www.w3.org/2001/XMLSchema" xmlns:xs="http://www.w3.org/2001/XMLSchema" xmlns:p="http://schemas.microsoft.com/office/2006/metadata/properties" xmlns:ns1="http://schemas.microsoft.com/sharepoint/v3" xmlns:ns3="11075d28-78cb-47c2-9927-292134a23098" xmlns:ns4="c7abd270-d3c8-4478-9740-dbb5943fc225" targetNamespace="http://schemas.microsoft.com/office/2006/metadata/properties" ma:root="true" ma:fieldsID="d9e1dad68b19e3c03c8b82779850d41f" ns1:_="" ns3:_="" ns4:_="">
    <xsd:import namespace="http://schemas.microsoft.com/sharepoint/v3"/>
    <xsd:import namespace="11075d28-78cb-47c2-9927-292134a23098"/>
    <xsd:import namespace="c7abd270-d3c8-4478-9740-dbb5943fc22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75d28-78cb-47c2-9927-292134a230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bd270-d3c8-4478-9740-dbb5943fc22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11075d28-78cb-47c2-9927-292134a23098" xsi:nil="true"/>
  </documentManagement>
</p:properties>
</file>

<file path=customXml/itemProps1.xml><?xml version="1.0" encoding="utf-8"?>
<ds:datastoreItem xmlns:ds="http://schemas.openxmlformats.org/officeDocument/2006/customXml" ds:itemID="{C1B422FB-04F5-48B5-B642-3E484F121A88}">
  <ds:schemaRefs>
    <ds:schemaRef ds:uri="11075d28-78cb-47c2-9927-292134a23098"/>
    <ds:schemaRef ds:uri="c7abd270-d3c8-4478-9740-dbb5943fc2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79D56B-A227-460A-9D24-4D4227EEB3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36CA35-916E-405D-9A66-A2537704DB2B}">
  <ds:schemaRefs>
    <ds:schemaRef ds:uri="11075d28-78cb-47c2-9927-292134a23098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infopath/2007/PartnerControls"/>
    <ds:schemaRef ds:uri="c7abd270-d3c8-4478-9740-dbb5943fc22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1705</Words>
  <Application>Microsoft Office PowerPoint</Application>
  <PresentationFormat>Widescreen</PresentationFormat>
  <Paragraphs>386</Paragraphs>
  <Slides>38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Arial</vt:lpstr>
      <vt:lpstr>Calibri</vt:lpstr>
      <vt:lpstr>Courier New</vt:lpstr>
      <vt:lpstr>Georgia</vt:lpstr>
      <vt:lpstr>Merriweather Sans</vt:lpstr>
      <vt:lpstr>Oswald</vt:lpstr>
      <vt:lpstr>Oswald Medium</vt:lpstr>
      <vt:lpstr>Trade Gothic LT Std Cn</vt:lpstr>
      <vt:lpstr>Verdana</vt:lpstr>
      <vt:lpstr>Wingdings</vt:lpstr>
      <vt:lpstr>8_Default Design</vt:lpstr>
      <vt:lpstr>Content Slide (Option B)</vt:lpstr>
      <vt:lpstr>2_Content Slide (Option B)</vt:lpstr>
      <vt:lpstr>Landscape_Template</vt:lpstr>
      <vt:lpstr>1_Content Slide (Option B)</vt:lpstr>
      <vt:lpstr>1_Default Design</vt:lpstr>
      <vt:lpstr>3_Content Slide (Option B)</vt:lpstr>
      <vt:lpstr>4_Content Slide (Option B)</vt:lpstr>
      <vt:lpstr>UGA Extension/4-H Theme</vt:lpstr>
      <vt:lpstr>7_Content Slide (Option B)</vt:lpstr>
      <vt:lpstr>Chart</vt:lpstr>
      <vt:lpstr>PowerPoint Presentation</vt:lpstr>
      <vt:lpstr>PowerPoint Presentation</vt:lpstr>
      <vt:lpstr>PowerPoint Presentation</vt:lpstr>
      <vt:lpstr>The Farm’s Dilemma with ESA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Boom Height and Spray Droplet Size Impacts Pesticide Drift Distance (feet) to COTTON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ESA Workshop: Label Reform Survey</dc:title>
  <dc:creator>Jenna Vance</dc:creator>
  <cp:lastModifiedBy>ALFRED STANLEY Culpepper</cp:lastModifiedBy>
  <cp:revision>24</cp:revision>
  <cp:lastPrinted>2024-10-04T18:54:32Z</cp:lastPrinted>
  <dcterms:created xsi:type="dcterms:W3CDTF">2023-02-16T12:52:05Z</dcterms:created>
  <dcterms:modified xsi:type="dcterms:W3CDTF">2025-02-01T15:22:32Z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0x010100B288750FD24A5A4E8124C737CA0641E4</vt:lpwstr>
  </property>
</Properties>
</file>